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86" r:id="rId4"/>
    <p:sldId id="257" r:id="rId5"/>
    <p:sldId id="258" r:id="rId6"/>
    <p:sldId id="285" r:id="rId7"/>
    <p:sldId id="259" r:id="rId8"/>
    <p:sldId id="261" r:id="rId9"/>
    <p:sldId id="260" r:id="rId10"/>
    <p:sldId id="283" r:id="rId11"/>
    <p:sldId id="282" r:id="rId12"/>
    <p:sldId id="264" r:id="rId13"/>
    <p:sldId id="284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5" r:id="rId22"/>
    <p:sldId id="276" r:id="rId23"/>
    <p:sldId id="277" r:id="rId24"/>
    <p:sldId id="278" r:id="rId25"/>
    <p:sldId id="287" r:id="rId26"/>
    <p:sldId id="279" r:id="rId27"/>
    <p:sldId id="280" r:id="rId28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699F7-637D-461B-B5CC-1E4155334DA4}" type="doc">
      <dgm:prSet loTypeId="urn:microsoft.com/office/officeart/2005/8/layout/cycle7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2DB202C-67E5-4BCE-8BE6-29DCAE3B46CF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3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 образования</a:t>
          </a:r>
          <a:endParaRPr lang="ru-RU" sz="32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AD93C2-424E-413E-A56B-F739EFECF2B2}" type="parTrans" cxnId="{208E1C67-4F57-4E50-9814-B9E67F82DB20}">
      <dgm:prSet/>
      <dgm:spPr/>
      <dgm:t>
        <a:bodyPr/>
        <a:lstStyle/>
        <a:p>
          <a:endParaRPr lang="ru-RU"/>
        </a:p>
      </dgm:t>
    </dgm:pt>
    <dgm:pt modelId="{86B4F242-49D0-44C9-BA2A-E1212E51B731}" type="sibTrans" cxnId="{208E1C67-4F57-4E50-9814-B9E67F82DB20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237B2D1F-CC96-439B-8E7D-E6F274C6B9E6}">
      <dgm:prSet phldrT="[Текст]" custT="1"/>
      <dgm:spPr>
        <a:solidFill>
          <a:srgbClr val="7030A0"/>
        </a:solidFill>
      </dgm:spPr>
      <dgm:t>
        <a:bodyPr/>
        <a:lstStyle/>
        <a:p>
          <a:endParaRPr lang="ru-RU" sz="2400" b="1" u="sng" dirty="0" smtClean="0"/>
        </a:p>
        <a:p>
          <a:r>
            <a:rPr lang="ru-RU" sz="2400" b="1" u="sng" dirty="0" smtClean="0"/>
            <a:t>Высшая школа:</a:t>
          </a:r>
        </a:p>
        <a:p>
          <a:endParaRPr lang="ru-RU" sz="2400" b="1" dirty="0" smtClean="0"/>
        </a:p>
        <a:p>
          <a:r>
            <a:rPr lang="ru-RU" sz="2400" b="1" dirty="0" smtClean="0"/>
            <a:t>Университеты</a:t>
          </a:r>
        </a:p>
        <a:p>
          <a:r>
            <a:rPr lang="ru-RU" sz="2400" b="1" dirty="0" smtClean="0"/>
            <a:t>Институты </a:t>
          </a:r>
        </a:p>
        <a:p>
          <a:endParaRPr lang="ru-RU" sz="2400" b="1" dirty="0" smtClean="0"/>
        </a:p>
        <a:p>
          <a:endParaRPr lang="ru-RU" sz="2400" b="1" dirty="0" smtClean="0"/>
        </a:p>
        <a:p>
          <a:endParaRPr lang="ru-RU" sz="2400" b="1" dirty="0"/>
        </a:p>
      </dgm:t>
    </dgm:pt>
    <dgm:pt modelId="{A30C399C-65B8-432E-A92D-E78DC3FF814B}" type="parTrans" cxnId="{1BCF5E4D-DA8C-40A2-8FB5-B422B3EBF837}">
      <dgm:prSet/>
      <dgm:spPr/>
      <dgm:t>
        <a:bodyPr/>
        <a:lstStyle/>
        <a:p>
          <a:endParaRPr lang="ru-RU"/>
        </a:p>
      </dgm:t>
    </dgm:pt>
    <dgm:pt modelId="{F9041155-5B3B-4F74-90EA-D0C1C4DEAD9F}" type="sibTrans" cxnId="{1BCF5E4D-DA8C-40A2-8FB5-B422B3EBF837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1B2496EA-B264-437F-920B-A7520D5697BC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2400" b="1" u="sng" dirty="0" err="1" smtClean="0"/>
            <a:t>Общеобразова</a:t>
          </a:r>
          <a:r>
            <a:rPr lang="ru-RU" sz="2400" b="1" u="sng" dirty="0" smtClean="0"/>
            <a:t>-</a:t>
          </a:r>
        </a:p>
        <a:p>
          <a:r>
            <a:rPr lang="ru-RU" sz="2400" b="1" u="sng" dirty="0" smtClean="0"/>
            <a:t>тельная школа:</a:t>
          </a:r>
        </a:p>
        <a:p>
          <a:endParaRPr lang="ru-RU" sz="2400" b="1" u="sng" dirty="0" smtClean="0"/>
        </a:p>
        <a:p>
          <a:r>
            <a:rPr lang="ru-RU" sz="2400" b="1" dirty="0" smtClean="0"/>
            <a:t>Гимназия (7 лет)</a:t>
          </a:r>
        </a:p>
        <a:p>
          <a:endParaRPr lang="ru-RU" sz="2400" b="1" dirty="0" smtClean="0"/>
        </a:p>
        <a:p>
          <a:r>
            <a:rPr lang="ru-RU" sz="2400" b="1" dirty="0" smtClean="0"/>
            <a:t>Уездные училища (3года)</a:t>
          </a:r>
        </a:p>
        <a:p>
          <a:endParaRPr lang="ru-RU" sz="2400" b="1" dirty="0" smtClean="0"/>
        </a:p>
        <a:p>
          <a:r>
            <a:rPr lang="ru-RU" sz="2400" b="1" dirty="0" smtClean="0"/>
            <a:t>Приходские училища (1 год)</a:t>
          </a:r>
          <a:endParaRPr lang="ru-RU" sz="2400" b="1" dirty="0"/>
        </a:p>
      </dgm:t>
    </dgm:pt>
    <dgm:pt modelId="{B8892086-5A39-41C9-A7CD-E8F1D5B348DB}" type="parTrans" cxnId="{C1C5D93E-49E4-4DAE-8F72-29EB8E02F1FC}">
      <dgm:prSet/>
      <dgm:spPr/>
      <dgm:t>
        <a:bodyPr/>
        <a:lstStyle/>
        <a:p>
          <a:endParaRPr lang="ru-RU"/>
        </a:p>
      </dgm:t>
    </dgm:pt>
    <dgm:pt modelId="{38D419D3-105D-4D0D-A84C-3658B1944A19}" type="sibTrans" cxnId="{C1C5D93E-49E4-4DAE-8F72-29EB8E02F1FC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1B494E5E-EC71-489C-860F-460C72D59499}" type="pres">
      <dgm:prSet presAssocID="{E25699F7-637D-461B-B5CC-1E4155334D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A80FA2-1645-40AA-8AC1-57361452E5FC}" type="pres">
      <dgm:prSet presAssocID="{D2DB202C-67E5-4BCE-8BE6-29DCAE3B46CF}" presName="node" presStyleLbl="node1" presStyleIdx="0" presStyleCnt="3" custScaleX="250147" custScaleY="51761" custRadScaleRad="90218" custRadScaleInc="-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11A8A-A8F2-4590-9D4F-ED5F531C6332}" type="pres">
      <dgm:prSet presAssocID="{86B4F242-49D0-44C9-BA2A-E1212E51B731}" presName="sibTrans" presStyleLbl="sibTrans2D1" presStyleIdx="0" presStyleCnt="3" custAng="507688"/>
      <dgm:spPr/>
      <dgm:t>
        <a:bodyPr/>
        <a:lstStyle/>
        <a:p>
          <a:endParaRPr lang="ru-RU"/>
        </a:p>
      </dgm:t>
    </dgm:pt>
    <dgm:pt modelId="{06AAC396-89F8-4CA1-9474-6180A748052C}" type="pres">
      <dgm:prSet presAssocID="{86B4F242-49D0-44C9-BA2A-E1212E51B731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E84C1FE-B6CB-4982-AD28-C711E8F07B59}" type="pres">
      <dgm:prSet presAssocID="{237B2D1F-CC96-439B-8E7D-E6F274C6B9E6}" presName="node" presStyleLbl="node1" presStyleIdx="1" presStyleCnt="3" custScaleX="108945" custScaleY="194464" custRadScaleRad="80270" custRadScaleInc="-36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8152E-276C-457F-921B-FD84D019F973}" type="pres">
      <dgm:prSet presAssocID="{F9041155-5B3B-4F74-90EA-D0C1C4DEAD9F}" presName="sibTrans" presStyleLbl="sibTrans2D1" presStyleIdx="1" presStyleCnt="3" custAng="350398" custLinFactNeighborX="6334" custLinFactNeighborY="-76182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B6B25807-2426-445D-85A4-3884206BE860}" type="pres">
      <dgm:prSet presAssocID="{F9041155-5B3B-4F74-90EA-D0C1C4DEAD9F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F96BAEB-E417-47F2-ACD8-2D58474DBA03}" type="pres">
      <dgm:prSet presAssocID="{1B2496EA-B264-437F-920B-A7520D5697BC}" presName="node" presStyleLbl="node1" presStyleIdx="2" presStyleCnt="3" custScaleX="107671" custScaleY="266732" custRadScaleRad="80645" custRadScaleInc="13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101B2-030C-41CF-AB30-03E56907403E}" type="pres">
      <dgm:prSet presAssocID="{38D419D3-105D-4D0D-A84C-3658B1944A1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65EA8FF4-AB06-454C-897D-107B2655096B}" type="pres">
      <dgm:prSet presAssocID="{38D419D3-105D-4D0D-A84C-3658B1944A1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685BBE0-7DAB-46FD-B399-2C69F4652559}" type="presOf" srcId="{38D419D3-105D-4D0D-A84C-3658B1944A19}" destId="{65EA8FF4-AB06-454C-897D-107B2655096B}" srcOrd="1" destOrd="0" presId="urn:microsoft.com/office/officeart/2005/8/layout/cycle7"/>
    <dgm:cxn modelId="{4361A2B1-5437-4C91-B10B-A6A802BCB4DC}" type="presOf" srcId="{86B4F242-49D0-44C9-BA2A-E1212E51B731}" destId="{19911A8A-A8F2-4590-9D4F-ED5F531C6332}" srcOrd="0" destOrd="0" presId="urn:microsoft.com/office/officeart/2005/8/layout/cycle7"/>
    <dgm:cxn modelId="{5F278BA2-33C7-4985-A97D-749D9D1A172C}" type="presOf" srcId="{F9041155-5B3B-4F74-90EA-D0C1C4DEAD9F}" destId="{FFB8152E-276C-457F-921B-FD84D019F973}" srcOrd="0" destOrd="0" presId="urn:microsoft.com/office/officeart/2005/8/layout/cycle7"/>
    <dgm:cxn modelId="{D3A897A9-6314-4572-995A-F2F63E052592}" type="presOf" srcId="{E25699F7-637D-461B-B5CC-1E4155334DA4}" destId="{1B494E5E-EC71-489C-860F-460C72D59499}" srcOrd="0" destOrd="0" presId="urn:microsoft.com/office/officeart/2005/8/layout/cycle7"/>
    <dgm:cxn modelId="{208E1C67-4F57-4E50-9814-B9E67F82DB20}" srcId="{E25699F7-637D-461B-B5CC-1E4155334DA4}" destId="{D2DB202C-67E5-4BCE-8BE6-29DCAE3B46CF}" srcOrd="0" destOrd="0" parTransId="{06AD93C2-424E-413E-A56B-F739EFECF2B2}" sibTransId="{86B4F242-49D0-44C9-BA2A-E1212E51B731}"/>
    <dgm:cxn modelId="{42EE362F-8AE9-4020-99A7-744C0C2E3777}" type="presOf" srcId="{38D419D3-105D-4D0D-A84C-3658B1944A19}" destId="{2E1101B2-030C-41CF-AB30-03E56907403E}" srcOrd="0" destOrd="0" presId="urn:microsoft.com/office/officeart/2005/8/layout/cycle7"/>
    <dgm:cxn modelId="{A6DF6812-7C0A-46B8-98E2-E780111A3D08}" type="presOf" srcId="{237B2D1F-CC96-439B-8E7D-E6F274C6B9E6}" destId="{9E84C1FE-B6CB-4982-AD28-C711E8F07B59}" srcOrd="0" destOrd="0" presId="urn:microsoft.com/office/officeart/2005/8/layout/cycle7"/>
    <dgm:cxn modelId="{1BCF5E4D-DA8C-40A2-8FB5-B422B3EBF837}" srcId="{E25699F7-637D-461B-B5CC-1E4155334DA4}" destId="{237B2D1F-CC96-439B-8E7D-E6F274C6B9E6}" srcOrd="1" destOrd="0" parTransId="{A30C399C-65B8-432E-A92D-E78DC3FF814B}" sibTransId="{F9041155-5B3B-4F74-90EA-D0C1C4DEAD9F}"/>
    <dgm:cxn modelId="{8E25E083-A89C-4516-ABBF-767475943141}" type="presOf" srcId="{86B4F242-49D0-44C9-BA2A-E1212E51B731}" destId="{06AAC396-89F8-4CA1-9474-6180A748052C}" srcOrd="1" destOrd="0" presId="urn:microsoft.com/office/officeart/2005/8/layout/cycle7"/>
    <dgm:cxn modelId="{3FAE647F-F391-4274-83BE-A09AE8E5E326}" type="presOf" srcId="{F9041155-5B3B-4F74-90EA-D0C1C4DEAD9F}" destId="{B6B25807-2426-445D-85A4-3884206BE860}" srcOrd="1" destOrd="0" presId="urn:microsoft.com/office/officeart/2005/8/layout/cycle7"/>
    <dgm:cxn modelId="{C5682412-B903-4DA9-B994-2D60D6B01148}" type="presOf" srcId="{D2DB202C-67E5-4BCE-8BE6-29DCAE3B46CF}" destId="{9CA80FA2-1645-40AA-8AC1-57361452E5FC}" srcOrd="0" destOrd="0" presId="urn:microsoft.com/office/officeart/2005/8/layout/cycle7"/>
    <dgm:cxn modelId="{C1C5D93E-49E4-4DAE-8F72-29EB8E02F1FC}" srcId="{E25699F7-637D-461B-B5CC-1E4155334DA4}" destId="{1B2496EA-B264-437F-920B-A7520D5697BC}" srcOrd="2" destOrd="0" parTransId="{B8892086-5A39-41C9-A7CD-E8F1D5B348DB}" sibTransId="{38D419D3-105D-4D0D-A84C-3658B1944A19}"/>
    <dgm:cxn modelId="{5A6E5361-4C03-4AB0-ACB2-47D000AE6348}" type="presOf" srcId="{1B2496EA-B264-437F-920B-A7520D5697BC}" destId="{AF96BAEB-E417-47F2-ACD8-2D58474DBA03}" srcOrd="0" destOrd="0" presId="urn:microsoft.com/office/officeart/2005/8/layout/cycle7"/>
    <dgm:cxn modelId="{736DAE79-399C-4F53-B2F0-78DC39090834}" type="presParOf" srcId="{1B494E5E-EC71-489C-860F-460C72D59499}" destId="{9CA80FA2-1645-40AA-8AC1-57361452E5FC}" srcOrd="0" destOrd="0" presId="urn:microsoft.com/office/officeart/2005/8/layout/cycle7"/>
    <dgm:cxn modelId="{D8616400-888D-4344-9A8F-5D383E611A5A}" type="presParOf" srcId="{1B494E5E-EC71-489C-860F-460C72D59499}" destId="{19911A8A-A8F2-4590-9D4F-ED5F531C6332}" srcOrd="1" destOrd="0" presId="urn:microsoft.com/office/officeart/2005/8/layout/cycle7"/>
    <dgm:cxn modelId="{E154AAE5-949D-46B2-B176-2B90F363D87F}" type="presParOf" srcId="{19911A8A-A8F2-4590-9D4F-ED5F531C6332}" destId="{06AAC396-89F8-4CA1-9474-6180A748052C}" srcOrd="0" destOrd="0" presId="urn:microsoft.com/office/officeart/2005/8/layout/cycle7"/>
    <dgm:cxn modelId="{0491E6D4-E09C-4D11-BD3B-D2AEB08AC4E3}" type="presParOf" srcId="{1B494E5E-EC71-489C-860F-460C72D59499}" destId="{9E84C1FE-B6CB-4982-AD28-C711E8F07B59}" srcOrd="2" destOrd="0" presId="urn:microsoft.com/office/officeart/2005/8/layout/cycle7"/>
    <dgm:cxn modelId="{BF9A2D12-B82B-4E7F-A5EB-9B52B98AB225}" type="presParOf" srcId="{1B494E5E-EC71-489C-860F-460C72D59499}" destId="{FFB8152E-276C-457F-921B-FD84D019F973}" srcOrd="3" destOrd="0" presId="urn:microsoft.com/office/officeart/2005/8/layout/cycle7"/>
    <dgm:cxn modelId="{A596BA7F-A224-4085-89C4-78E1FD9646EE}" type="presParOf" srcId="{FFB8152E-276C-457F-921B-FD84D019F973}" destId="{B6B25807-2426-445D-85A4-3884206BE860}" srcOrd="0" destOrd="0" presId="urn:microsoft.com/office/officeart/2005/8/layout/cycle7"/>
    <dgm:cxn modelId="{58535C12-BE37-478B-A46D-4DBA63CD6C31}" type="presParOf" srcId="{1B494E5E-EC71-489C-860F-460C72D59499}" destId="{AF96BAEB-E417-47F2-ACD8-2D58474DBA03}" srcOrd="4" destOrd="0" presId="urn:microsoft.com/office/officeart/2005/8/layout/cycle7"/>
    <dgm:cxn modelId="{72634F32-A8CB-4ADD-B6FE-F8B372C569BB}" type="presParOf" srcId="{1B494E5E-EC71-489C-860F-460C72D59499}" destId="{2E1101B2-030C-41CF-AB30-03E56907403E}" srcOrd="5" destOrd="0" presId="urn:microsoft.com/office/officeart/2005/8/layout/cycle7"/>
    <dgm:cxn modelId="{87601213-1444-422B-92C5-7D401B686658}" type="presParOf" srcId="{2E1101B2-030C-41CF-AB30-03E56907403E}" destId="{65EA8FF4-AB06-454C-897D-107B2655096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80FA2-1645-40AA-8AC1-57361452E5FC}">
      <dsp:nvSpPr>
        <dsp:cNvPr id="0" name=""/>
        <dsp:cNvSpPr/>
      </dsp:nvSpPr>
      <dsp:spPr>
        <a:xfrm>
          <a:off x="227813" y="41180"/>
          <a:ext cx="7989806" cy="826634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 образования</a:t>
          </a:r>
          <a:endParaRPr lang="ru-RU" sz="32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2024" y="65391"/>
        <a:ext cx="7941384" cy="778212"/>
      </dsp:txXfrm>
    </dsp:sp>
    <dsp:sp modelId="{19911A8A-A8F2-4590-9D4F-ED5F531C6332}">
      <dsp:nvSpPr>
        <dsp:cNvPr id="0" name=""/>
        <dsp:cNvSpPr/>
      </dsp:nvSpPr>
      <dsp:spPr>
        <a:xfrm rot="3619534">
          <a:off x="4487832" y="1149942"/>
          <a:ext cx="1000618" cy="5589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4655519" y="1261733"/>
        <a:ext cx="665244" cy="335375"/>
      </dsp:txXfrm>
    </dsp:sp>
    <dsp:sp modelId="{9E84C1FE-B6CB-4982-AD28-C711E8F07B59}">
      <dsp:nvSpPr>
        <dsp:cNvPr id="0" name=""/>
        <dsp:cNvSpPr/>
      </dsp:nvSpPr>
      <dsp:spPr>
        <a:xfrm>
          <a:off x="4908325" y="1991027"/>
          <a:ext cx="3479751" cy="310563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u="sng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Высшая школа: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Университеты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Институты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/>
        </a:p>
      </dsp:txBody>
      <dsp:txXfrm>
        <a:off x="4999286" y="2081988"/>
        <a:ext cx="3297829" cy="2923711"/>
      </dsp:txXfrm>
    </dsp:sp>
    <dsp:sp modelId="{FFB8152E-276C-457F-921B-FD84D019F973}">
      <dsp:nvSpPr>
        <dsp:cNvPr id="0" name=""/>
        <dsp:cNvSpPr/>
      </dsp:nvSpPr>
      <dsp:spPr>
        <a:xfrm rot="10730494">
          <a:off x="3850668" y="3128319"/>
          <a:ext cx="1000618" cy="558957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 rot="10800000">
        <a:off x="4018355" y="3240110"/>
        <a:ext cx="665244" cy="335375"/>
      </dsp:txXfrm>
    </dsp:sp>
    <dsp:sp modelId="{AF96BAEB-E417-47F2-ACD8-2D58474DBA03}">
      <dsp:nvSpPr>
        <dsp:cNvPr id="0" name=""/>
        <dsp:cNvSpPr/>
      </dsp:nvSpPr>
      <dsp:spPr>
        <a:xfrm>
          <a:off x="227812" y="1991019"/>
          <a:ext cx="3439059" cy="425976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err="1" smtClean="0"/>
            <a:t>Общеобразова</a:t>
          </a:r>
          <a:r>
            <a:rPr lang="ru-RU" sz="2400" b="1" u="sng" kern="1200" dirty="0" smtClean="0"/>
            <a:t>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тельная школа: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u="sng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Гимназия (7 лет)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Уездные училища (3года)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Приходские училища (1 год)</a:t>
          </a:r>
          <a:endParaRPr lang="ru-RU" sz="2400" b="1" kern="1200" dirty="0"/>
        </a:p>
      </dsp:txBody>
      <dsp:txXfrm>
        <a:off x="328539" y="2091746"/>
        <a:ext cx="3237605" cy="4058315"/>
      </dsp:txXfrm>
    </dsp:sp>
    <dsp:sp modelId="{2E1101B2-030C-41CF-AB30-03E56907403E}">
      <dsp:nvSpPr>
        <dsp:cNvPr id="0" name=""/>
        <dsp:cNvSpPr/>
      </dsp:nvSpPr>
      <dsp:spPr>
        <a:xfrm rot="18109426">
          <a:off x="3117371" y="1149938"/>
          <a:ext cx="1000618" cy="5589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285058" y="1261729"/>
        <a:ext cx="665244" cy="335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136440" y="136440"/>
            <a:ext cx="8865360" cy="6581160"/>
          </a:xfrm>
          <a:prstGeom prst="rect">
            <a:avLst/>
          </a:prstGeom>
          <a:solidFill>
            <a:schemeClr val="bg1">
              <a:alpha val="5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 hidden="1"/>
          <p:cNvSpPr/>
          <p:nvPr/>
        </p:nvSpPr>
        <p:spPr>
          <a:xfrm>
            <a:off x="136440" y="136440"/>
            <a:ext cx="8865360" cy="6581160"/>
          </a:xfrm>
          <a:prstGeom prst="rect">
            <a:avLst/>
          </a:prstGeom>
          <a:solidFill>
            <a:schemeClr val="bg1">
              <a:alpha val="5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2"/>
          <p:cNvSpPr/>
          <p:nvPr/>
        </p:nvSpPr>
        <p:spPr>
          <a:xfrm>
            <a:off x="136440" y="136440"/>
            <a:ext cx="8865360" cy="6581160"/>
          </a:xfrm>
          <a:prstGeom prst="rect">
            <a:avLst/>
          </a:prstGeom>
          <a:solidFill>
            <a:schemeClr val="bg1">
              <a:alpha val="50000"/>
            </a:scheme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ru.wikipedia.org/wiki/&#1048;&#1089;&#1090;&#1086;&#1088;&#1080;&#1103;_&#1075;&#1086;&#1089;&#1091;&#1076;&#1072;&#1088;&#1089;&#1090;&#1074;&#1072;_&#1056;&#1086;&#1089;&#1089;&#1080;&#1081;&#1089;&#1082;&#1086;&#1075;&#1086;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490243"/>
              </p:ext>
            </p:extLst>
          </p:nvPr>
        </p:nvGraphicFramePr>
        <p:xfrm>
          <a:off x="1043608" y="764704"/>
          <a:ext cx="7488832" cy="4711773"/>
        </p:xfrm>
        <a:graphic>
          <a:graphicData uri="http://schemas.openxmlformats.org/drawingml/2006/table">
            <a:tbl>
              <a:tblPr firstRow="1" firstCol="1" bandRow="1"/>
              <a:tblGrid>
                <a:gridCol w="629642"/>
                <a:gridCol w="629642"/>
                <a:gridCol w="629642"/>
                <a:gridCol w="629642"/>
                <a:gridCol w="629642"/>
                <a:gridCol w="630375"/>
                <a:gridCol w="630375"/>
                <a:gridCol w="630375"/>
                <a:gridCol w="630375"/>
                <a:gridCol w="630375"/>
                <a:gridCol w="630375"/>
                <a:gridCol w="558372"/>
              </a:tblGrid>
              <a:tr h="505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р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ю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я </a:t>
                      </a:r>
                      <a:endParaRPr lang="ru-RU" sz="24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б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щ</a:t>
                      </a: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г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ц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ч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1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я</a:t>
                      </a: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ы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</a:t>
                      </a: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й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и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е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207" marR="44207" marT="0" marB="0" anchor="ctr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207" marR="442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5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395640" y="260640"/>
            <a:ext cx="822564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ru-RU" sz="32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Х</a:t>
            </a:r>
            <a:r>
              <a:rPr lang="ru-RU" sz="3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арактерные черты российского образования</a:t>
            </a:r>
            <a:r>
              <a:t/>
            </a:r>
            <a:br/>
            <a:endParaRPr lang="ru-RU" sz="3200" b="0" strike="noStrike" spc="-1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395640" y="548640"/>
            <a:ext cx="822564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2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Позитивные:</a:t>
            </a:r>
            <a:endParaRPr lang="ru-RU" sz="28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Symbol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увеличилось количество  учебных заведений, </a:t>
            </a:r>
            <a:endParaRPr lang="ru-RU" sz="28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Symbol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положено начало специальному высшему образованию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28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Негативные : </a:t>
            </a:r>
            <a:endParaRPr lang="ru-RU" sz="28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Symbol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устанавливался жесткий контроль государства над всеми учебными заведениями, </a:t>
            </a:r>
            <a:endParaRPr lang="ru-RU" sz="28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Symbol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образование носило сословный характер, </a:t>
            </a:r>
            <a:endParaRPr lang="ru-RU" sz="28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Symbol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высшее образование,  в основном,  было доступно дворянскому сословию, </a:t>
            </a:r>
            <a:endParaRPr lang="ru-RU" sz="28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Symbol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не хватало педагогических кадров, </a:t>
            </a:r>
            <a:endParaRPr lang="ru-RU" sz="2800" b="0" strike="noStrike" spc="-1">
              <a:latin typeface="Arial"/>
            </a:endParaRPr>
          </a:p>
          <a:p>
            <a:pPr marL="343080" indent="-342360" algn="just">
              <a:lnSpc>
                <a:spcPct val="100000"/>
              </a:lnSpc>
              <a:spcAft>
                <a:spcPts val="601"/>
              </a:spcAft>
              <a:buClr>
                <a:srgbClr val="000000"/>
              </a:buClr>
              <a:buFont typeface="Symbol"/>
              <a:buChar char=""/>
            </a:pPr>
            <a:r>
              <a:rPr lang="ru-RU" sz="2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уровень образования большинства населения оставался низким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427984" y="332656"/>
            <a:ext cx="4258456" cy="52491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Н.И.  Лобачевский </a:t>
            </a:r>
            <a:endParaRPr kumimoji="0" lang="ru-RU" sz="3200" b="0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720" marR="0" lvl="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ru-RU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      Профессор и ректор Казанского университета создал  </a:t>
            </a:r>
            <a:r>
              <a:rPr kumimoji="0" lang="ru-RU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неевклидову геометрию:</a:t>
            </a:r>
            <a:r>
              <a:rPr kumimoji="0" lang="ru-RU" sz="28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 через точку, не лежащую на данной прямой, проходят по крайней мере две прямые, лежащие с данной прямой в одной плоскости и не пересекающие ее.</a:t>
            </a:r>
            <a:endParaRPr kumimoji="0" lang="ru-RU" sz="2800" b="0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5718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2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211640" y="548680"/>
            <a:ext cx="4717440" cy="53285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ru-RU" sz="3600" b="1" strike="noStrike" spc="-1" dirty="0">
                <a:solidFill>
                  <a:srgbClr val="000000"/>
                </a:solidFill>
                <a:latin typeface="Times New Roman"/>
              </a:rPr>
              <a:t>     Б. С. Якоби 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36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</a:pP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   Создатель 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первой модели 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электродвигателя,</a:t>
            </a:r>
            <a:endParaRPr lang="ru-RU" sz="32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</a:pPr>
            <a:r>
              <a:rPr lang="ru-RU" sz="3200" spc="-1" dirty="0">
                <a:solidFill>
                  <a:srgbClr val="000000"/>
                </a:solidFill>
                <a:latin typeface="Times New Roman"/>
              </a:rPr>
              <a:t>г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альванопластики,</a:t>
            </a:r>
            <a:endParaRPr lang="ru-RU" sz="32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</a:pP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первого  телеграфного устройства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136" name="Picture 2" descr="Moritz Hermann von Jacobi 1856.jpg"/>
          <p:cNvPicPr/>
          <p:nvPr/>
        </p:nvPicPr>
        <p:blipFill>
          <a:blip r:embed="rId2">
            <a:lum contrast="18000"/>
          </a:blip>
          <a:stretch/>
        </p:blipFill>
        <p:spPr>
          <a:xfrm>
            <a:off x="251520" y="332656"/>
            <a:ext cx="3008640" cy="4175264"/>
          </a:xfrm>
          <a:prstGeom prst="rect">
            <a:avLst/>
          </a:prstGeom>
          <a:ln>
            <a:noFill/>
          </a:ln>
        </p:spPr>
      </p:pic>
      <p:pic>
        <p:nvPicPr>
          <p:cNvPr id="137" name="Picture 4" descr="http://upload.wikimedia.org/wikipedia/commons/thumb/b/b2/Electric_motor_Jacobi.JPG/143px-Electric_motor_Jacobi.JPG.gif"/>
          <p:cNvPicPr/>
          <p:nvPr/>
        </p:nvPicPr>
        <p:blipFill>
          <a:blip r:embed="rId3"/>
          <a:stretch/>
        </p:blipFill>
        <p:spPr>
          <a:xfrm>
            <a:off x="600840" y="4653000"/>
            <a:ext cx="2642400" cy="192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355976" y="1412640"/>
            <a:ext cx="4541424" cy="4712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  Создатель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и первый директор Пулковской обсерватории .   Главное направление – составление каталога координат звёзд</a:t>
            </a:r>
            <a:endParaRPr lang="ru-RU" sz="28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 Открыл  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сгущение звёзд к центральным частям Галактики и обосновал вывод о существовании и величине межзвёздного поглощения света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39" name="Picture 6" descr="200"/>
          <p:cNvPicPr/>
          <p:nvPr/>
        </p:nvPicPr>
        <p:blipFill>
          <a:blip r:embed="rId2"/>
          <a:stretch/>
        </p:blipFill>
        <p:spPr>
          <a:xfrm>
            <a:off x="465388" y="764704"/>
            <a:ext cx="3527640" cy="4319640"/>
          </a:xfrm>
          <a:prstGeom prst="rect">
            <a:avLst/>
          </a:prstGeom>
          <a:ln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3996000" y="-103680"/>
            <a:ext cx="4685400" cy="123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0000"/>
                </a:solidFill>
                <a:latin typeface="Times New Roman"/>
              </a:rPr>
              <a:t>      Б.Я. Струве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3995936" y="299520"/>
            <a:ext cx="4644008" cy="61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720"/>
              </a:spcBef>
            </a:pPr>
            <a:r>
              <a:rPr lang="ru-RU" sz="3600" b="1" strike="noStrike" spc="-1" dirty="0">
                <a:solidFill>
                  <a:srgbClr val="000000"/>
                </a:solidFill>
                <a:latin typeface="Times New Roman"/>
              </a:rPr>
              <a:t>          П. П. Аносов</a:t>
            </a:r>
            <a:endParaRPr lang="ru-RU" sz="36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               </a:t>
            </a:r>
            <a:endParaRPr lang="ru-RU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             Изобрел способ получения  </a:t>
            </a:r>
            <a:r>
              <a:rPr lang="ru-RU" sz="2800" b="0" u="sng" strike="noStrike" spc="-1" dirty="0">
                <a:solidFill>
                  <a:srgbClr val="000000"/>
                </a:solidFill>
                <a:uFillTx/>
                <a:latin typeface="Times New Roman"/>
              </a:rPr>
              <a:t>булатной стали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, из которой были созданы клинки, нисколько не уступающие по своим свойствам классическому оружию Древней Индии </a:t>
            </a:r>
            <a:endParaRPr lang="ru-RU" sz="2800" b="0" strike="noStrike" spc="-1" dirty="0">
              <a:latin typeface="Arial"/>
            </a:endParaRPr>
          </a:p>
        </p:txBody>
      </p:sp>
      <p:pic>
        <p:nvPicPr>
          <p:cNvPr id="142" name="Picture 2" descr="Портрет"/>
          <p:cNvPicPr/>
          <p:nvPr/>
        </p:nvPicPr>
        <p:blipFill>
          <a:blip r:embed="rId2"/>
          <a:stretch/>
        </p:blipFill>
        <p:spPr>
          <a:xfrm>
            <a:off x="395536" y="908720"/>
            <a:ext cx="3452040" cy="4582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2" descr="Zinin01.JPG"/>
          <p:cNvPicPr/>
          <p:nvPr/>
        </p:nvPicPr>
        <p:blipFill>
          <a:blip r:embed="rId2"/>
          <a:stretch/>
        </p:blipFill>
        <p:spPr>
          <a:xfrm>
            <a:off x="395640" y="692640"/>
            <a:ext cx="3231000" cy="4450320"/>
          </a:xfrm>
          <a:prstGeom prst="rect">
            <a:avLst/>
          </a:prstGeom>
          <a:ln>
            <a:noFill/>
          </a:ln>
        </p:spPr>
      </p:pic>
      <p:sp>
        <p:nvSpPr>
          <p:cNvPr id="144" name="CustomShape 1"/>
          <p:cNvSpPr/>
          <p:nvPr/>
        </p:nvSpPr>
        <p:spPr>
          <a:xfrm>
            <a:off x="3780000" y="311400"/>
            <a:ext cx="4542480" cy="502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2"/>
          <p:cNvSpPr/>
          <p:nvPr/>
        </p:nvSpPr>
        <p:spPr>
          <a:xfrm>
            <a:off x="4355976" y="812880"/>
            <a:ext cx="3966504" cy="465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0000"/>
                </a:solidFill>
                <a:latin typeface="Times New Roman"/>
              </a:rPr>
              <a:t>Н.Н.  Зинин</a:t>
            </a:r>
            <a:r>
              <a:rPr lang="ru-RU" sz="3600" b="0" strike="noStrike" spc="-1" dirty="0">
                <a:solidFill>
                  <a:srgbClr val="000000"/>
                </a:solidFill>
                <a:latin typeface="Times New Roman"/>
              </a:rPr>
              <a:t> 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</a:rPr>
              <a:t>      Создатель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</a:rPr>
              <a:t>промышленных синтетических красителей, взрывчатых веществ, фармацевтических препаратов.</a:t>
            </a: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3635280" y="404664"/>
            <a:ext cx="5185192" cy="59046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i="1" strike="noStrike" spc="-1" dirty="0">
                <a:solidFill>
                  <a:srgbClr val="000000"/>
                </a:solidFill>
                <a:latin typeface="Times New Roman"/>
              </a:rPr>
              <a:t>     </a:t>
            </a:r>
            <a:r>
              <a:rPr lang="ru-RU" sz="3600" b="1" strike="noStrike" spc="-1" dirty="0">
                <a:solidFill>
                  <a:srgbClr val="000000"/>
                </a:solidFill>
                <a:latin typeface="Times New Roman"/>
              </a:rPr>
              <a:t>Н. И. </a:t>
            </a:r>
            <a:r>
              <a:rPr lang="ru-RU" sz="3600" b="1" strike="noStrike" spc="-1" dirty="0" smtClean="0">
                <a:solidFill>
                  <a:srgbClr val="000000"/>
                </a:solidFill>
                <a:latin typeface="Times New Roman"/>
              </a:rPr>
              <a:t>Пирогов</a:t>
            </a:r>
            <a:endParaRPr lang="ru-RU" sz="36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       Основоположник  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военно-полевой хирургии.</a:t>
            </a:r>
            <a:endParaRPr lang="ru-RU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</a:rPr>
              <a:t>        Впервые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в истории мировой медицины применил эфирный наркоз при операции и  </a:t>
            </a:r>
            <a:r>
              <a:rPr lang="ru-RU" sz="2800" b="1" strike="noStrike" spc="-1" dirty="0">
                <a:solidFill>
                  <a:srgbClr val="000000"/>
                </a:solidFill>
                <a:latin typeface="Times New Roman"/>
              </a:rPr>
              <a:t>гипсовую повязку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</a:rPr>
              <a:t>, дав начало сберегательной тактике лечения ранений конечностей и избавив многих солдат и офицеров от ампутации. 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4419720" y="327672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3"/>
          <p:cNvSpPr/>
          <p:nvPr/>
        </p:nvSpPr>
        <p:spPr>
          <a:xfrm>
            <a:off x="4419720" y="327672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9" name="Picture 9" descr="Н. И. Пирогов - великий хирург и Гражданин. Все самое Интересное и Красивое!! Группы Мой Мир"/>
          <p:cNvPicPr/>
          <p:nvPr/>
        </p:nvPicPr>
        <p:blipFill>
          <a:blip r:embed="rId2"/>
          <a:stretch/>
        </p:blipFill>
        <p:spPr>
          <a:xfrm>
            <a:off x="539640" y="692640"/>
            <a:ext cx="2894760" cy="3859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55760" y="274680"/>
            <a:ext cx="8225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4084278" y="997208"/>
            <a:ext cx="480820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41"/>
              </a:spcBef>
            </a:pPr>
            <a:r>
              <a:rPr lang="ru-RU" sz="3200" b="1" spc="-1" dirty="0">
                <a:solidFill>
                  <a:srgbClr val="000000"/>
                </a:solidFill>
                <a:latin typeface="Times New Roman"/>
              </a:rPr>
              <a:t>Н. М. Карамзин </a:t>
            </a:r>
            <a:endParaRPr lang="ru-RU" sz="3200" spc="-1" dirty="0">
              <a:solidFill>
                <a:prstClr val="black"/>
              </a:solidFill>
            </a:endParaRPr>
          </a:p>
          <a:p>
            <a:pPr lvl="0" algn="ctr">
              <a:spcBef>
                <a:spcPts val="641"/>
              </a:spcBef>
            </a:pPr>
            <a:r>
              <a:rPr lang="ru-RU" sz="3200" b="1" spc="-1" dirty="0">
                <a:solidFill>
                  <a:srgbClr val="000000"/>
                </a:solidFill>
                <a:latin typeface="Times New Roman"/>
              </a:rPr>
              <a:t>(1766–1826) </a:t>
            </a:r>
            <a:endParaRPr lang="ru-RU" sz="3200" spc="-1" dirty="0">
              <a:solidFill>
                <a:prstClr val="black"/>
              </a:solidFill>
            </a:endParaRPr>
          </a:p>
          <a:p>
            <a:pPr lvl="0" algn="ctr">
              <a:spcBef>
                <a:spcPts val="561"/>
              </a:spcBef>
            </a:pPr>
            <a:r>
              <a:rPr lang="ru-RU" sz="28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latin typeface="Times New Roman"/>
              </a:rPr>
              <a:t>  Писатель</a:t>
            </a:r>
            <a:r>
              <a:rPr lang="ru-RU" sz="2800" spc="-1" dirty="0">
                <a:solidFill>
                  <a:srgbClr val="000000"/>
                </a:solidFill>
                <a:latin typeface="Times New Roman"/>
              </a:rPr>
              <a:t>, журналист, историк </a:t>
            </a:r>
            <a:endParaRPr lang="ru-RU" sz="2800" spc="-1" dirty="0">
              <a:solidFill>
                <a:prstClr val="black"/>
              </a:solidFill>
            </a:endParaRPr>
          </a:p>
          <a:p>
            <a:pPr lvl="0" algn="ctr">
              <a:spcBef>
                <a:spcPts val="561"/>
              </a:spcBef>
            </a:pPr>
            <a:r>
              <a:rPr lang="ru-RU" sz="2800" spc="-1" dirty="0" smtClean="0">
                <a:solidFill>
                  <a:srgbClr val="000000"/>
                </a:solidFill>
                <a:latin typeface="Times New Roman"/>
              </a:rPr>
              <a:t>    Автор</a:t>
            </a:r>
            <a:r>
              <a:rPr lang="ru-RU" sz="2800" spc="-1" dirty="0">
                <a:solidFill>
                  <a:srgbClr val="000000"/>
                </a:solidFill>
                <a:latin typeface="Times New Roman"/>
              </a:rPr>
              <a:t>  многотомной</a:t>
            </a:r>
            <a:endParaRPr lang="ru-RU" sz="2800" spc="-1" dirty="0">
              <a:solidFill>
                <a:prstClr val="black"/>
              </a:solidFill>
            </a:endParaRPr>
          </a:p>
          <a:p>
            <a:pPr lvl="0" algn="ctr">
              <a:spcBef>
                <a:spcPts val="561"/>
              </a:spcBef>
            </a:pPr>
            <a:r>
              <a:rPr lang="ru-RU" sz="28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800" b="1" u="sng" spc="-1" dirty="0">
                <a:solidFill>
                  <a:srgbClr val="862D2D"/>
                </a:solidFill>
                <a:latin typeface="Times New Roman"/>
                <a:hlinkClick r:id="rId2"/>
              </a:rPr>
              <a:t>«Истории государства Российского»</a:t>
            </a:r>
            <a:r>
              <a:rPr lang="ru-RU" sz="2800" spc="-1" dirty="0">
                <a:solidFill>
                  <a:srgbClr val="000000"/>
                </a:solidFill>
                <a:latin typeface="Times New Roman"/>
              </a:rPr>
              <a:t> (12 томов) — одного из первых обобщающих трудов по истории России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213100" cy="428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7" descr="mipomnim.ru - Результаты поиска"/>
          <p:cNvPicPr/>
          <p:nvPr/>
        </p:nvPicPr>
        <p:blipFill>
          <a:blip r:embed="rId2"/>
          <a:stretch/>
        </p:blipFill>
        <p:spPr>
          <a:xfrm>
            <a:off x="107640" y="116640"/>
            <a:ext cx="3101400" cy="4291920"/>
          </a:xfrm>
          <a:prstGeom prst="rect">
            <a:avLst/>
          </a:prstGeom>
          <a:ln>
            <a:noFill/>
          </a:ln>
        </p:spPr>
      </p:pic>
      <p:pic>
        <p:nvPicPr>
          <p:cNvPr id="158" name="Picture 9" descr="скачать книгу бесплатно c obuk.ru"/>
          <p:cNvPicPr/>
          <p:nvPr/>
        </p:nvPicPr>
        <p:blipFill>
          <a:blip r:embed="rId3"/>
          <a:stretch/>
        </p:blipFill>
        <p:spPr>
          <a:xfrm>
            <a:off x="1835696" y="4511880"/>
            <a:ext cx="3101400" cy="2163600"/>
          </a:xfrm>
          <a:prstGeom prst="rect">
            <a:avLst/>
          </a:prstGeom>
          <a:ln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3386396" y="333360"/>
            <a:ext cx="5470684" cy="24115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80000"/>
              </a:lnSpc>
              <a:spcBef>
                <a:spcPts val="641"/>
              </a:spcBef>
            </a:pPr>
            <a:r>
              <a:rPr lang="ru-RU" sz="32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1803-1806</a:t>
            </a:r>
            <a:r>
              <a:rPr lang="ru-RU" sz="32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– </a:t>
            </a:r>
            <a:r>
              <a:rPr lang="ru-RU" sz="3200" b="0" strike="noStrike" spc="-1" dirty="0">
                <a:latin typeface="Times New Roman"/>
                <a:ea typeface="DejaVu Sans"/>
              </a:rPr>
              <a:t>первая русская кругосветная экспедиция 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80000"/>
              </a:lnSpc>
              <a:spcBef>
                <a:spcPts val="641"/>
              </a:spcBef>
            </a:pPr>
            <a:r>
              <a:rPr lang="ru-RU" sz="4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И. Ф. Крузенштерна и Ю.Ф. Лисянского</a:t>
            </a:r>
            <a:endParaRPr lang="ru-RU" sz="4000" b="0" strike="noStrike" spc="-1" dirty="0">
              <a:latin typeface="Arial"/>
            </a:endParaRPr>
          </a:p>
          <a:p>
            <a:pPr>
              <a:lnSpc>
                <a:spcPct val="80000"/>
              </a:lnSpc>
              <a:spcBef>
                <a:spcPts val="641"/>
              </a:spcBef>
            </a:pPr>
            <a:r>
              <a:rPr lang="ru-RU" sz="3200" b="0" strike="noStrike" spc="-1" dirty="0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160" name="Picture 14" descr="https://upload.wikimedia.org/wikipedia/commons/thumb/d/d3/Yuriy_Lisyansky_portrait_by_Vladimir_Borovikovsky.jpg/215px-Yuriy_Lisyansky_portrait_by_Vladimir_Borovikovsky.jpg"/>
          <p:cNvPicPr/>
          <p:nvPr/>
        </p:nvPicPr>
        <p:blipFill>
          <a:blip r:embed="rId4"/>
          <a:stretch/>
        </p:blipFill>
        <p:spPr>
          <a:xfrm>
            <a:off x="5724128" y="2852936"/>
            <a:ext cx="3132952" cy="382254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 descr="https://arhivurokov.ru/kopilka/uploads/user_file_56ffe9d1996be/img_user_file_56ffe9d1996be_11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0" y="18360"/>
            <a:ext cx="9443520" cy="7082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55760" y="274680"/>
            <a:ext cx="822564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119" name="Table 2"/>
          <p:cNvGraphicFramePr/>
          <p:nvPr>
            <p:extLst>
              <p:ext uri="{D42A27DB-BD31-4B8C-83A1-F6EECF244321}">
                <p14:modId xmlns:p14="http://schemas.microsoft.com/office/powerpoint/2010/main" val="200450240"/>
              </p:ext>
            </p:extLst>
          </p:nvPr>
        </p:nvGraphicFramePr>
        <p:xfrm>
          <a:off x="1331640" y="810414"/>
          <a:ext cx="6782760" cy="4752000"/>
        </p:xfrm>
        <a:graphic>
          <a:graphicData uri="http://schemas.openxmlformats.org/drawingml/2006/table">
            <a:tbl>
              <a:tblPr/>
              <a:tblGrid>
                <a:gridCol w="677880"/>
                <a:gridCol w="677880"/>
                <a:gridCol w="677880"/>
                <a:gridCol w="677880"/>
                <a:gridCol w="677880"/>
                <a:gridCol w="677880"/>
                <a:gridCol w="677880"/>
                <a:gridCol w="677880"/>
                <a:gridCol w="678600"/>
                <a:gridCol w="681120"/>
              </a:tblGrid>
              <a:tr h="950400"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3816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strike="noStrike" spc="-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400" b="1" strike="noStrike" spc="-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</a:t>
                      </a:r>
                      <a:endParaRPr lang="ru-RU" sz="2400" b="0" strike="noStrike" spc="-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38160">
                      <a:solidFill>
                        <a:srgbClr val="000000"/>
                      </a:solidFill>
                    </a:lnL>
                    <a:lnR w="3816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381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й</a:t>
                      </a:r>
                      <a:endParaRPr lang="ru-RU" sz="2400" b="1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95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strike="noStrike" spc="-1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  </a:t>
                      </a:r>
                      <a:r>
                        <a:rPr lang="ru-RU" sz="2400" b="1" strike="noStrike" spc="-1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3816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ru-RU" sz="2400" b="0" strike="noStrike" spc="-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38160">
                      <a:solidFill>
                        <a:srgbClr val="000000"/>
                      </a:solidFill>
                    </a:lnL>
                    <a:lnR w="3816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381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95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strike="noStrike" spc="-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ф</a:t>
                      </a:r>
                      <a:endParaRPr lang="ru-RU" sz="2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3816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у</a:t>
                      </a:r>
                      <a:endParaRPr lang="ru-RU" sz="2400" b="0" strike="noStrike" spc="-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38160">
                      <a:solidFill>
                        <a:srgbClr val="000000"/>
                      </a:solidFill>
                    </a:lnL>
                    <a:lnR w="3816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381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ь</a:t>
                      </a:r>
                      <a:endParaRPr lang="ru-RU" sz="2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95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strike="noStrike" spc="-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ru-RU" sz="2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3816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к</a:t>
                      </a:r>
                      <a:endParaRPr lang="ru-RU" sz="2400" b="0" strike="noStrike" spc="-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38160">
                      <a:solidFill>
                        <a:srgbClr val="000000"/>
                      </a:solidFill>
                    </a:lnL>
                    <a:lnR w="3816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381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ы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95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1" strike="noStrike" spc="-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</a:t>
                      </a:r>
                      <a:endParaRPr lang="ru-RU" sz="2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3816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а</a:t>
                      </a:r>
                      <a:endParaRPr lang="ru-RU" sz="2400" b="0" strike="noStrike" spc="-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38160">
                      <a:solidFill>
                        <a:srgbClr val="000000"/>
                      </a:solidFill>
                    </a:lnL>
                    <a:lnR w="3816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</a:t>
                      </a:r>
                      <a:endParaRPr lang="ru-RU" sz="2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3816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b="0" strike="noStrike" spc="-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400" b="1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0" name="CustomShape 3"/>
          <p:cNvSpPr/>
          <p:nvPr/>
        </p:nvSpPr>
        <p:spPr>
          <a:xfrm>
            <a:off x="1177920" y="2460600"/>
            <a:ext cx="91432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3707904" y="333360"/>
            <a:ext cx="5176536" cy="22530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</a:pPr>
            <a:r>
              <a:rPr lang="ru-RU" sz="32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1819 – 1821 </a:t>
            </a:r>
            <a:r>
              <a:rPr lang="ru-RU" sz="4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– экспедиция   </a:t>
            </a:r>
            <a:endParaRPr lang="ru-RU" sz="4000" b="0" strike="noStrike" spc="-1" dirty="0">
              <a:latin typeface="Arial"/>
            </a:endParaRPr>
          </a:p>
          <a:p>
            <a:pPr>
              <a:lnSpc>
                <a:spcPct val="80000"/>
              </a:lnSpc>
              <a:spcBef>
                <a:spcPts val="799"/>
              </a:spcBef>
            </a:pPr>
            <a:r>
              <a:rPr lang="ru-RU" sz="4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Ф.Ф. Беллинсгаузена</a:t>
            </a:r>
            <a:r>
              <a:rPr lang="ru-RU" sz="4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и </a:t>
            </a:r>
            <a:r>
              <a:rPr lang="ru-RU" sz="4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М.П. Лазарева</a:t>
            </a:r>
            <a:endParaRPr lang="ru-RU" sz="4000" b="0" strike="noStrike" spc="-1" dirty="0">
              <a:latin typeface="Arial"/>
            </a:endParaRPr>
          </a:p>
          <a:p>
            <a:pPr>
              <a:lnSpc>
                <a:spcPct val="80000"/>
              </a:lnSpc>
              <a:spcBef>
                <a:spcPts val="720"/>
              </a:spcBef>
            </a:pPr>
            <a:endParaRPr lang="ru-RU" sz="4000" b="0" strike="noStrike" spc="-1" dirty="0">
              <a:latin typeface="Arial"/>
            </a:endParaRPr>
          </a:p>
        </p:txBody>
      </p:sp>
      <p:pic>
        <p:nvPicPr>
          <p:cNvPr id="163" name="Picture 5" descr="Двукратные изыскания в Южном Ледовитом океане и плавание вокруг света в продолжение 1819, 1820 и 1821 годов Страница 4 Онлайн-би"/>
          <p:cNvPicPr/>
          <p:nvPr/>
        </p:nvPicPr>
        <p:blipFill>
          <a:blip r:embed="rId2"/>
          <a:stretch/>
        </p:blipFill>
        <p:spPr>
          <a:xfrm>
            <a:off x="5508104" y="2586369"/>
            <a:ext cx="3376336" cy="4037271"/>
          </a:xfrm>
          <a:prstGeom prst="rect">
            <a:avLst/>
          </a:prstGeom>
          <a:ln>
            <a:noFill/>
          </a:ln>
        </p:spPr>
      </p:pic>
      <p:pic>
        <p:nvPicPr>
          <p:cNvPr id="164" name="Picture 7" descr="Фаддей Фаддеевич Беллинсгаузен (1779-1862) - знаменитый мореплаватель, - Картинка 16188/8"/>
          <p:cNvPicPr/>
          <p:nvPr/>
        </p:nvPicPr>
        <p:blipFill>
          <a:blip r:embed="rId3"/>
          <a:stretch/>
        </p:blipFill>
        <p:spPr>
          <a:xfrm>
            <a:off x="0" y="0"/>
            <a:ext cx="3471120" cy="501264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5373216"/>
            <a:ext cx="4082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lvl="0" algn="ctr">
              <a:lnSpc>
                <a:spcPct val="80000"/>
              </a:lnSpc>
              <a:spcBef>
                <a:spcPts val="799"/>
              </a:spcBef>
              <a:buClr>
                <a:srgbClr val="000000"/>
              </a:buClr>
            </a:pPr>
            <a:r>
              <a:rPr lang="ru-RU" sz="4000" spc="-1" dirty="0">
                <a:solidFill>
                  <a:srgbClr val="000000"/>
                </a:solidFill>
                <a:latin typeface="Times New Roman"/>
              </a:rPr>
              <a:t>Открытие   Антарктиды</a:t>
            </a:r>
            <a:endParaRPr lang="ru-RU" sz="4000" spc="-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2" descr="https://bigslide.ru/images/44/43850/960/img19.jpg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3"/>
          <p:cNvPicPr/>
          <p:nvPr/>
        </p:nvPicPr>
        <p:blipFill>
          <a:blip r:embed="rId2"/>
          <a:stretch/>
        </p:blipFill>
        <p:spPr>
          <a:xfrm>
            <a:off x="1140840" y="3717000"/>
            <a:ext cx="1964880" cy="2694960"/>
          </a:xfrm>
          <a:prstGeom prst="rect">
            <a:avLst/>
          </a:prstGeom>
          <a:ln>
            <a:noFill/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7" name="Picture 4"/>
          <p:cNvPicPr/>
          <p:nvPr/>
        </p:nvPicPr>
        <p:blipFill>
          <a:blip r:embed="rId3"/>
          <a:stretch/>
        </p:blipFill>
        <p:spPr>
          <a:xfrm>
            <a:off x="683640" y="245520"/>
            <a:ext cx="3167640" cy="3326760"/>
          </a:xfrm>
          <a:prstGeom prst="rect">
            <a:avLst/>
          </a:prstGeom>
          <a:ln>
            <a:noFill/>
          </a:ln>
          <a:effectLst>
            <a:outerShdw blurRad="190500" dist="228593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68" name="CustomShape 1"/>
          <p:cNvSpPr/>
          <p:nvPr/>
        </p:nvSpPr>
        <p:spPr>
          <a:xfrm>
            <a:off x="4353120" y="267840"/>
            <a:ext cx="4571280" cy="58770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В.И. Даль</a:t>
            </a: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Составитель Толкового  словаря живого великорусского </a:t>
            </a:r>
            <a:r>
              <a:rPr lang="ru-RU" sz="28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языка, одного  </a:t>
            </a:r>
            <a:r>
              <a:rPr lang="ru-RU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из крупнейших словарей русского языка. Содержит около 200 000 слов и 30 000 пословиц, поговорок, загадок и присловий, служащих для пояснения смысла приводимых слов</a:t>
            </a:r>
            <a:r>
              <a:rPr lang="ru-RU" sz="32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3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Татяна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7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64040" y="171720"/>
            <a:ext cx="8499960" cy="630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Выберите верные суждения об отличительных чертах развития образования и науки в 1 половине 19 века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России увеличилось число  учебных заведений, но уровень образования  населения страны оставался низким.</a:t>
            </a:r>
            <a:endParaRPr lang="ru-RU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середине  19 века   представители всех слоев населения  могли получить высшее образование.</a:t>
            </a:r>
            <a:endParaRPr lang="ru-RU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Все звенья образования находились под неусыпным контролем государства для предотвращения  распространения революционных идей среди молодежи.</a:t>
            </a:r>
            <a:endParaRPr lang="ru-RU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Русские ученые достигли крупных успехов в развитии мировой и отечественной науки.</a:t>
            </a:r>
            <a:endParaRPr lang="ru-RU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В России произошло усиление практической направлен-ности научных исследований и укрепление связи науки с производством</a:t>
            </a:r>
            <a:endParaRPr lang="ru-RU" sz="2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Развитию образования и науки способствовали промышленный переворот и потребность в кадрах.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899640" y="1628640"/>
            <a:ext cx="7272000" cy="173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6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Домашнее задание:</a:t>
            </a:r>
            <a:endParaRPr lang="ru-RU" sz="3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П.12,  </a:t>
            </a:r>
            <a:r>
              <a:rPr lang="ru-RU" sz="3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подготовить сообщение о любом из  научных открытий </a:t>
            </a:r>
            <a:endParaRPr lang="ru-RU" sz="3600" b="0" strike="noStrike" spc="-1" dirty="0">
              <a:latin typeface="Arial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395280" y="548640"/>
            <a:ext cx="8430480" cy="4535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ru-RU" sz="6000" b="1" strike="noStrike" spc="-1" dirty="0">
                <a:solidFill>
                  <a:srgbClr val="85416B"/>
                </a:solidFill>
                <a:latin typeface="Arial"/>
              </a:rPr>
              <a:t>Тема урока:</a:t>
            </a:r>
            <a:r>
              <a:rPr dirty="0"/>
              <a:t/>
            </a:r>
            <a:br>
              <a:rPr dirty="0"/>
            </a:br>
            <a:r>
              <a:rPr lang="ru-RU" sz="6000" b="1" strike="noStrike" spc="-1" dirty="0">
                <a:solidFill>
                  <a:srgbClr val="85416B"/>
                </a:solidFill>
                <a:latin typeface="Arial"/>
              </a:rPr>
              <a:t>Образование и наука в первой половине </a:t>
            </a:r>
            <a:r>
              <a:rPr dirty="0"/>
              <a:t/>
            </a:r>
            <a:br>
              <a:rPr dirty="0"/>
            </a:br>
            <a:r>
              <a:rPr lang="ru-RU" sz="6000" b="1" strike="noStrike" spc="-1" dirty="0">
                <a:solidFill>
                  <a:srgbClr val="85416B"/>
                </a:solidFill>
                <a:latin typeface="Arial"/>
              </a:rPr>
              <a:t>19 века</a:t>
            </a:r>
            <a:endParaRPr lang="ru-RU" sz="6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1187624" y="620688"/>
            <a:ext cx="6912768" cy="49611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урока</a:t>
            </a:r>
          </a:p>
          <a:p>
            <a:pPr algn="ctr"/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Особенности культурного развития России.</a:t>
            </a:r>
          </a:p>
          <a:p>
            <a:pPr algn="l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Образование.</a:t>
            </a:r>
          </a:p>
          <a:p>
            <a:pPr algn="l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Наука и техника.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455760" y="548640"/>
            <a:ext cx="8225640" cy="115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>
                <a:solidFill>
                  <a:srgbClr val="000000"/>
                </a:solidFill>
                <a:latin typeface="Arial"/>
              </a:rPr>
              <a:t>    </a:t>
            </a:r>
            <a:r>
              <a:rPr lang="ru-RU" sz="4400" b="1" strike="noStrike" spc="-1">
                <a:solidFill>
                  <a:srgbClr val="000000"/>
                </a:solidFill>
                <a:latin typeface="Times New Roman"/>
              </a:rPr>
              <a:t>Особенности </a:t>
            </a:r>
            <a:r>
              <a:t/>
            </a:r>
            <a:br/>
            <a:r>
              <a:rPr lang="ru-RU" sz="4400" b="1" strike="noStrike" spc="-1">
                <a:solidFill>
                  <a:srgbClr val="000000"/>
                </a:solidFill>
                <a:latin typeface="Times New Roman"/>
              </a:rPr>
              <a:t>культурного развития: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468360" y="2277000"/>
            <a:ext cx="8152560" cy="395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720" algn="just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</a:pPr>
            <a:r>
              <a:rPr lang="ru-RU" sz="4000" spc="-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40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рост </a:t>
            </a:r>
            <a:r>
              <a:rPr lang="ru-RU" sz="4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национального самосознания</a:t>
            </a:r>
            <a:endParaRPr lang="ru-RU" sz="4000" b="0" strike="noStrike" spc="-1" dirty="0">
              <a:latin typeface="Arial"/>
            </a:endParaRPr>
          </a:p>
          <a:p>
            <a:pPr marL="720" algn="just">
              <a:lnSpc>
                <a:spcPct val="100000"/>
              </a:lnSpc>
              <a:buClr>
                <a:srgbClr val="FFFFFF"/>
              </a:buClr>
            </a:pPr>
            <a:r>
              <a:rPr lang="ru-RU" sz="40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-открытость </a:t>
            </a:r>
            <a:r>
              <a:rPr lang="ru-RU" sz="4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и взаимодействие с культурами других стран</a:t>
            </a:r>
            <a:endParaRPr lang="ru-RU" sz="4000" b="0" strike="noStrike" spc="-1" dirty="0">
              <a:latin typeface="Arial"/>
            </a:endParaRPr>
          </a:p>
          <a:p>
            <a:pPr marL="720" algn="just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</a:pPr>
            <a:r>
              <a:rPr lang="ru-RU" sz="40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-демократизация </a:t>
            </a:r>
            <a:r>
              <a:rPr lang="ru-RU" sz="4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культуры</a:t>
            </a:r>
            <a:endParaRPr lang="ru-RU" sz="4000" b="0" strike="noStrike" spc="-1" dirty="0">
              <a:latin typeface="Arial"/>
            </a:endParaRPr>
          </a:p>
          <a:p>
            <a:pPr marL="720" algn="just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</a:pPr>
            <a:r>
              <a:rPr lang="ru-RU" sz="40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-«</a:t>
            </a:r>
            <a:r>
              <a:rPr lang="ru-RU" sz="4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золотой век» русской культуры</a:t>
            </a:r>
            <a:endParaRPr lang="ru-RU" sz="4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99"/>
              </a:spcBef>
            </a:pPr>
            <a:endParaRPr lang="ru-RU" sz="4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214800" y="-216000"/>
            <a:ext cx="5677200" cy="707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ru-RU" sz="3200" b="1" strike="noStrike" spc="46" dirty="0">
                <a:solidFill>
                  <a:srgbClr val="982E6F"/>
                </a:solidFill>
                <a:latin typeface="Times New Roman"/>
                <a:ea typeface="DejaVu Sans"/>
              </a:rPr>
              <a:t>Образование в период правления Александра </a:t>
            </a:r>
            <a:r>
              <a:rPr lang="en-US" sz="3200" b="1" strike="noStrike" spc="46" dirty="0">
                <a:solidFill>
                  <a:srgbClr val="982E6F"/>
                </a:solidFill>
                <a:latin typeface="Times New Roman"/>
                <a:ea typeface="DejaVu Sans"/>
              </a:rPr>
              <a:t>I</a:t>
            </a:r>
            <a:r>
              <a:rPr lang="ru-RU" sz="3200" b="1" strike="noStrike" spc="46" dirty="0">
                <a:solidFill>
                  <a:srgbClr val="982E6F"/>
                </a:solidFill>
                <a:latin typeface="Times New Roman"/>
                <a:ea typeface="DejaVu Sans"/>
              </a:rPr>
              <a:t> (1801 – 1825)</a:t>
            </a:r>
            <a:endParaRPr lang="ru-RU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</a:rPr>
              <a:t>- 1802г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. – создано Министерство народного просвещения</a:t>
            </a:r>
            <a:endParaRPr lang="ru-RU" sz="20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</a:rPr>
              <a:t>- 1804г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. – Россия разделена на 6 учебных округов, центрами которых стали  университеты:  Московский, 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Дерптский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Виленский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, Харьковский, Казанский,  Петербургский.</a:t>
            </a:r>
            <a:endParaRPr lang="ru-RU" sz="20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</a:rPr>
              <a:t>- Открыты 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специализированные учебные заведения:  Лесной и Педагогический институты, Технологическое училище, Корпус инженеров путей сообщения. </a:t>
            </a:r>
            <a:endParaRPr lang="ru-RU" sz="2000" b="0" strike="noStrike" spc="-1" dirty="0">
              <a:latin typeface="Arial"/>
            </a:endParaRPr>
          </a:p>
          <a:p>
            <a:pPr marL="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</a:rPr>
              <a:t>- 1803- 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1820гг.  – открытие лицеев :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</a:rPr>
              <a:t>Царскосельский (Александровский),  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Демидовский,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Ришельевский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,  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Arial"/>
              </a:rPr>
              <a:t>Нежинский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26" name="Picture 2" descr="C:\Documents and Settings\777\Мои документы\Мои рисунки\501px-Alexander_I_of_Russia.jpg"/>
          <p:cNvPicPr/>
          <p:nvPr/>
        </p:nvPicPr>
        <p:blipFill>
          <a:blip r:embed="rId2"/>
          <a:stretch/>
        </p:blipFill>
        <p:spPr>
          <a:xfrm>
            <a:off x="144000" y="1116000"/>
            <a:ext cx="2880000" cy="37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012319905"/>
              </p:ext>
            </p:extLst>
          </p:nvPr>
        </p:nvGraphicFramePr>
        <p:xfrm>
          <a:off x="455760" y="285840"/>
          <a:ext cx="8473320" cy="6214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3419872" y="188640"/>
            <a:ext cx="5348920" cy="626469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46" normalizeH="0" baseline="0" noProof="0" dirty="0" smtClean="0">
                <a:ln>
                  <a:noFill/>
                </a:ln>
                <a:solidFill>
                  <a:srgbClr val="982E6F"/>
                </a:solidFill>
                <a:effectLst/>
                <a:uLnTx/>
                <a:uFillTx/>
                <a:latin typeface="Times New Roman"/>
              </a:rPr>
              <a:t>Образование в период правления Николая </a:t>
            </a:r>
            <a:r>
              <a:rPr kumimoji="0" lang="en-US" sz="3200" b="1" i="0" u="none" strike="noStrike" kern="1200" cap="none" spc="46" normalizeH="0" baseline="0" noProof="0" dirty="0" smtClean="0">
                <a:ln>
                  <a:noFill/>
                </a:ln>
                <a:solidFill>
                  <a:srgbClr val="982E6F"/>
                </a:solidFill>
                <a:effectLst/>
                <a:uLnTx/>
                <a:uFillTx/>
                <a:latin typeface="Times New Roman"/>
              </a:rPr>
              <a:t>I</a:t>
            </a:r>
            <a:r>
              <a:rPr kumimoji="0" lang="ru-RU" sz="3200" b="1" i="0" u="none" strike="noStrike" kern="1200" cap="none" spc="46" normalizeH="0" baseline="0" noProof="0" dirty="0" smtClean="0">
                <a:ln>
                  <a:noFill/>
                </a:ln>
                <a:solidFill>
                  <a:srgbClr val="982E6F"/>
                </a:solidFill>
                <a:effectLst/>
                <a:uLnTx/>
                <a:uFillTx/>
                <a:latin typeface="Times New Roman"/>
              </a:rPr>
              <a:t> </a:t>
            </a:r>
            <a:endParaRPr kumimoji="0" lang="ru-RU" sz="3200" b="1" i="0" u="none" strike="noStrike" kern="1200" cap="none" spc="46" normalizeH="0" baseline="0" noProof="0" dirty="0" smtClean="0">
              <a:ln>
                <a:noFill/>
              </a:ln>
              <a:solidFill>
                <a:srgbClr val="982E6F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46" normalizeH="0" baseline="0" noProof="0" dirty="0" smtClean="0">
                <a:ln>
                  <a:noFill/>
                </a:ln>
                <a:solidFill>
                  <a:srgbClr val="982E6F"/>
                </a:solidFill>
                <a:effectLst/>
                <a:uLnTx/>
                <a:uFillTx/>
                <a:latin typeface="Times New Roman"/>
              </a:rPr>
              <a:t>(</a:t>
            </a:r>
            <a:r>
              <a:rPr kumimoji="0" lang="ru-RU" sz="3200" b="1" i="0" u="none" strike="noStrike" kern="1200" cap="none" spc="46" normalizeH="0" baseline="0" noProof="0" dirty="0" smtClean="0">
                <a:ln>
                  <a:noFill/>
                </a:ln>
                <a:solidFill>
                  <a:srgbClr val="982E6F"/>
                </a:solidFill>
                <a:effectLst/>
                <a:uLnTx/>
                <a:uFillTx/>
                <a:latin typeface="Times New Roman"/>
              </a:rPr>
              <a:t>1825 – 1855)</a:t>
            </a:r>
            <a:endParaRPr kumimoji="0" lang="ru-RU" sz="3200" b="0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1200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800" kern="12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2400" kern="12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835г</a:t>
            </a:r>
            <a: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.-  новый университетский </a:t>
            </a:r>
            <a: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устав: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1200" spc="-1" dirty="0">
                <a:solidFill>
                  <a:srgbClr val="000000"/>
                </a:solidFill>
                <a:latin typeface="Times New Roman"/>
                <a:ea typeface="DejaVu Sans"/>
              </a:rPr>
              <a:t>-</a:t>
            </a:r>
            <a: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 уничтожил </a:t>
            </a:r>
            <a: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автономию университетов</a:t>
            </a:r>
            <a:endParaRPr kumimoji="0" lang="ru-RU" sz="2400" b="0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- ограничил число </a:t>
            </a:r>
            <a: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студентов</a:t>
            </a:r>
            <a: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,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-запретил </a:t>
            </a:r>
            <a: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приглашать на работу </a:t>
            </a:r>
            <a: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профессоров-иностранцев,    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DejaVu Sans"/>
              </a:rPr>
              <a:t>-жесткий контроль за преподаванием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400" b="0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endParaRPr kumimoji="0" lang="ru-RU" sz="2400" b="0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-1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   1828г</a:t>
            </a:r>
            <a:r>
              <a:rPr kumimoji="0" lang="ru-RU" sz="24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</a:rPr>
              <a:t>. -  Новый устав учебных заведений (ликвидировал преемственность всех ступеней образования). </a:t>
            </a:r>
            <a:endParaRPr kumimoji="0" lang="ru-RU" sz="2400" b="0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algn="l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547937" cy="909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91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/>
          </p:nvPr>
        </p:nvSpPr>
        <p:spPr>
          <a:xfrm>
            <a:off x="467544" y="2348880"/>
            <a:ext cx="2649600" cy="1806556"/>
          </a:xfrm>
          <a:solidFill>
            <a:srgbClr val="7030A0"/>
          </a:solidFill>
        </p:spPr>
        <p:txBody>
          <a:bodyPr>
            <a:normAutofit fontScale="98500"/>
          </a:bodyPr>
          <a:lstStyle/>
          <a:p>
            <a:pPr lvl="0"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Приходские училища</a:t>
            </a:r>
          </a:p>
          <a:p>
            <a:pPr lvl="0"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«низших слоёв»)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/>
          </p:nvPr>
        </p:nvSpPr>
        <p:spPr>
          <a:xfrm>
            <a:off x="3203848" y="2348880"/>
            <a:ext cx="2649600" cy="1800200"/>
          </a:xfrm>
          <a:solidFill>
            <a:srgbClr val="7030A0"/>
          </a:solidFill>
        </p:spPr>
        <p:txBody>
          <a:bodyPr>
            <a:normAutofit fontScale="91000" lnSpcReduction="10000"/>
          </a:bodyPr>
          <a:lstStyle/>
          <a:p>
            <a:pPr lvl="0"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Уездные училища</a:t>
            </a:r>
          </a:p>
          <a:p>
            <a:pPr lvl="0"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купцов, ремесленников,</a:t>
            </a:r>
          </a:p>
          <a:p>
            <a:pPr lvl="0"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жителей)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/>
          </p:nvPr>
        </p:nvSpPr>
        <p:spPr>
          <a:xfrm>
            <a:off x="6042900" y="5229200"/>
            <a:ext cx="2649600" cy="1392784"/>
          </a:xfrm>
          <a:solidFill>
            <a:srgbClr val="7030A0"/>
          </a:solidFill>
        </p:spPr>
        <p:txBody>
          <a:bodyPr>
            <a:normAutofit fontScale="83500" lnSpcReduction="20000"/>
          </a:bodyPr>
          <a:lstStyle/>
          <a:p>
            <a:pPr lvl="0"/>
            <a:endParaRPr lang="ru-RU" sz="24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1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школа:</a:t>
            </a:r>
          </a:p>
          <a:p>
            <a:pPr lvl="0" algn="ctr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Университеты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Институты 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/>
          </p:nvPr>
        </p:nvSpPr>
        <p:spPr>
          <a:xfrm>
            <a:off x="6012160" y="2348880"/>
            <a:ext cx="2649600" cy="1800200"/>
          </a:xfrm>
          <a:solidFill>
            <a:srgbClr val="7030A0"/>
          </a:solidFill>
        </p:spPr>
        <p:txBody>
          <a:bodyPr>
            <a:normAutofit fontScale="98500"/>
          </a:bodyPr>
          <a:lstStyle/>
          <a:p>
            <a:pPr lvl="0"/>
            <a:endParaRPr lang="ru-RU" b="1" dirty="0" smtClean="0"/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Гимназии</a:t>
            </a:r>
          </a:p>
          <a:p>
            <a:pPr lvl="0"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детей дворян, купцов, чиновников)</a:t>
            </a:r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903704"/>
          </a:xfrm>
          <a:solidFill>
            <a:srgbClr val="7030A0"/>
          </a:solidFill>
        </p:spPr>
        <p:txBody>
          <a:bodyPr/>
          <a:lstStyle/>
          <a:p>
            <a:pPr lvl="0" algn="ctr"/>
            <a:r>
              <a:rPr lang="ru-RU" sz="3200" b="1" i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образования</a:t>
            </a:r>
            <a:r>
              <a:rPr lang="ru-RU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7236296" y="4581128"/>
            <a:ext cx="484632" cy="57606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1484783"/>
            <a:ext cx="7704856" cy="57606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Общеобразовательные учреждения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123372" y="2060846"/>
            <a:ext cx="484632" cy="27003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236296" y="2060847"/>
            <a:ext cx="484632" cy="27483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619672" y="2060847"/>
            <a:ext cx="484632" cy="274839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28282"/>
      </a:lt2>
      <a:accent1>
        <a:srgbClr val="A14D1D"/>
      </a:accent1>
      <a:accent2>
        <a:srgbClr val="85416B"/>
      </a:accent2>
      <a:accent3>
        <a:srgbClr val="FFFFFF"/>
      </a:accent3>
      <a:accent4>
        <a:srgbClr val="000000"/>
      </a:accent4>
      <a:accent5>
        <a:srgbClr val="CDB2AB"/>
      </a:accent5>
      <a:accent6>
        <a:srgbClr val="783A60"/>
      </a:accent6>
      <a:hlink>
        <a:srgbClr val="862D2D"/>
      </a:hlink>
      <a:folHlink>
        <a:srgbClr val="73542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28282"/>
      </a:lt2>
      <a:accent1>
        <a:srgbClr val="A14D1D"/>
      </a:accent1>
      <a:accent2>
        <a:srgbClr val="85416B"/>
      </a:accent2>
      <a:accent3>
        <a:srgbClr val="FFFFFF"/>
      </a:accent3>
      <a:accent4>
        <a:srgbClr val="000000"/>
      </a:accent4>
      <a:accent5>
        <a:srgbClr val="CDB2AB"/>
      </a:accent5>
      <a:accent6>
        <a:srgbClr val="783A60"/>
      </a:accent6>
      <a:hlink>
        <a:srgbClr val="862D2D"/>
      </a:hlink>
      <a:folHlink>
        <a:srgbClr val="73542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28282"/>
      </a:lt2>
      <a:accent1>
        <a:srgbClr val="A14D1D"/>
      </a:accent1>
      <a:accent2>
        <a:srgbClr val="85416B"/>
      </a:accent2>
      <a:accent3>
        <a:srgbClr val="FFFFFF"/>
      </a:accent3>
      <a:accent4>
        <a:srgbClr val="000000"/>
      </a:accent4>
      <a:accent5>
        <a:srgbClr val="CDB2AB"/>
      </a:accent5>
      <a:accent6>
        <a:srgbClr val="783A60"/>
      </a:accent6>
      <a:hlink>
        <a:srgbClr val="862D2D"/>
      </a:hlink>
      <a:folHlink>
        <a:srgbClr val="73542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1094</TotalTime>
  <Words>773</Words>
  <Application>Microsoft Office PowerPoint</Application>
  <PresentationFormat>Экран (4:3)</PresentationFormat>
  <Paragraphs>297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Система образования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WIN7XP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в первой половине XIX века. Наука и образование.</dc:title>
  <dc:subject/>
  <dc:creator>WIN7XP</dc:creator>
  <dc:description/>
  <cp:lastModifiedBy>Татяна</cp:lastModifiedBy>
  <cp:revision>91</cp:revision>
  <dcterms:created xsi:type="dcterms:W3CDTF">2011-11-15T17:23:59Z</dcterms:created>
  <dcterms:modified xsi:type="dcterms:W3CDTF">2021-02-11T14:57:34Z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WIN7XP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24</vt:i4>
  </property>
</Properties>
</file>