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2"/>
  </p:notesMasterIdLst>
  <p:sldIdLst>
    <p:sldId id="276" r:id="rId2"/>
    <p:sldId id="278" r:id="rId3"/>
    <p:sldId id="280" r:id="rId4"/>
    <p:sldId id="282" r:id="rId5"/>
    <p:sldId id="284" r:id="rId6"/>
    <p:sldId id="305" r:id="rId7"/>
    <p:sldId id="321" r:id="rId8"/>
    <p:sldId id="259" r:id="rId9"/>
    <p:sldId id="307" r:id="rId10"/>
    <p:sldId id="260" r:id="rId11"/>
    <p:sldId id="339" r:id="rId12"/>
    <p:sldId id="337" r:id="rId13"/>
    <p:sldId id="338" r:id="rId14"/>
    <p:sldId id="335" r:id="rId15"/>
    <p:sldId id="262" r:id="rId16"/>
    <p:sldId id="285" r:id="rId17"/>
    <p:sldId id="336" r:id="rId18"/>
    <p:sldId id="291" r:id="rId19"/>
    <p:sldId id="292" r:id="rId20"/>
    <p:sldId id="287" r:id="rId21"/>
    <p:sldId id="302" r:id="rId22"/>
    <p:sldId id="308" r:id="rId23"/>
    <p:sldId id="303" r:id="rId24"/>
    <p:sldId id="327" r:id="rId25"/>
    <p:sldId id="293" r:id="rId26"/>
    <p:sldId id="334" r:id="rId27"/>
    <p:sldId id="323" r:id="rId28"/>
    <p:sldId id="322" r:id="rId29"/>
    <p:sldId id="309" r:id="rId30"/>
    <p:sldId id="310" r:id="rId31"/>
    <p:sldId id="311" r:id="rId32"/>
    <p:sldId id="312" r:id="rId33"/>
    <p:sldId id="316" r:id="rId34"/>
    <p:sldId id="318" r:id="rId35"/>
    <p:sldId id="328" r:id="rId36"/>
    <p:sldId id="332" r:id="rId37"/>
    <p:sldId id="330" r:id="rId38"/>
    <p:sldId id="273" r:id="rId39"/>
    <p:sldId id="256" r:id="rId40"/>
    <p:sldId id="27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C6CA"/>
    <a:srgbClr val="F8CADC"/>
    <a:srgbClr val="F2D0EB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C874790-8287-47D6-ABB7-DC7FB65A762B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A143B55-8FD2-424C-8A75-3F9A83B1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Рассмотрите рисунок.</a:t>
            </a:r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E24227-48A8-4D03-BA07-40C59A6D39BD}" type="slidenum">
              <a:rPr lang="ru-RU" sz="1200">
                <a:latin typeface="Arial" charset="0"/>
                <a:cs typeface="Arial" charset="0"/>
              </a:rPr>
              <a:pPr algn="r"/>
              <a:t>23</a:t>
            </a:fld>
            <a:endParaRPr lang="ru-RU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0751ED-54FA-4B5D-AD15-C80C4EB80988}" type="slidenum">
              <a:rPr lang="ru-RU" sz="1200">
                <a:latin typeface="Tahoma" pitchFamily="34" charset="0"/>
                <a:cs typeface="Arial" charset="0"/>
              </a:rPr>
              <a:pPr algn="r"/>
              <a:t>26</a:t>
            </a:fld>
            <a:endParaRPr lang="ru-RU" sz="120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B5CC-1B68-4030-9249-8CACEA938470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871F-CFD3-41C0-8C6A-7455ED97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A0C0-A2F5-45A4-A206-7075C23D143B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C18F-619F-4909-B8F5-3D1CA837B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5D1A-5BAE-41DB-86FD-E72B5C7921FB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B671-194E-4F30-856C-E94F4A57C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4BA1-C173-4518-BD7C-0BE00F45D0B0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EFD2-B5D3-463F-B3C2-64A9C0CD2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AB13-268B-4F45-AC95-7741476805E3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397A5-73D1-401D-AB33-2EB7EEB8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E2E4-3771-492E-A1ED-6C560B3BA6EB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7914-E33C-4B67-8C71-F5E6171E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AAEA-BC27-4D6B-8513-DAD0BA9780D7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8137-6DA5-4E92-A7D8-01F7A2B6F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E3DE-49D6-49A9-9490-54015F658C42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EDA9-9242-4930-9DD4-0ED096BB6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8617-4945-4DA4-8083-A1AB79E57D75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FB9E-833C-40E9-9D7C-CB85E78CE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4DAB-D47C-4079-8A2B-20F82F8AE4EF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5923-D3C6-40DC-BA9A-B1057020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EFEA-A316-43D3-A6CF-0A3F1F08FEC1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0D77-9307-4C17-A08C-EAEE1BDBA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26BF6DB-CA32-4A8C-A2CC-9CE636580DD5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5B6E876-957D-4A41-A270-0A465548E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i/fizika/Soobschajuschiesja-sosudy-i-ikh-primenenie/0011-004-Opyt-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isk-O\ikobzeva71_mail_ru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&#1079;&#1072;&#1082;&#1086;&#1085;%20&#1089;&#1086;&#1086;&#1073;&#1097;&#1072;&#1102;&#1097;&#1080;&#1093;&#1089;&#1103;%20&#1089;&#1086;&#1089;&#1091;&#1076;&#1086;&#1074;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Disk-O\ikobzeva71_mail_ru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Muzyka_dlya_zanyatij_s_detmi_-_spokojnaya_i_priyatnaya_(Gybka.com)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O: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&#1082;&#1072;&#1082;%20&#1082;&#1086;&#1088;&#1072;&#1073;&#1083;&#1100;%20&#1087;&#1088;&#1086;&#1093;&#1086;&#1076;&#1080;&#1090;%20&#1095;&#1077;&#1088;&#1077;&#1079;%20&#1096;&#1083;&#1102;&#1079;.sw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O: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&#1087;&#1088;&#1086;&#1074;&#1077;&#1076;&#1080;%20&#1082;&#1086;&#1088;&#1072;&#1073;&#1083;&#1100;%20&#1095;&#1077;&#1088;&#1077;&#1079;%20&#1096;&#1083;&#1102;&#1079;.sw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file:///O: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&#1072;&#1088;&#1090;&#1077;&#1079;&#1080;&#1072;&#1085;&#1089;&#1082;&#1080;&#1081;%20&#1082;&#1086;&#1083;&#1086;&#1076;&#1077;&#1094;.swf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file:///O:\&#1050;&#1086;&#1073;&#1079;&#1077;&#1074;&#1072;\&#1059;&#1088;&#1086;&#1082;&#1080;\&#1092;&#1080;&#1079;&#1080;&#1082;&#1072;\7%20&#1082;&#1083;&#1072;&#1089;&#1089;\&#1057;&#1086;&#1086;&#1073;&#1097;&#1072;&#1102;&#1097;&#1080;&#1077;&#1089;&#1103;%20&#1089;&#1086;&#1089;&#1091;&#1076;&#1099;\&#1074;&#1086;&#1076;&#1086;&#1087;&#1088;&#1086;&#1074;&#1086;&#1076;%20&#1080;%20&#1074;&#1086;&#1076;&#1086;&#1085;&#1072;&#1087;&#1086;&#1088;&#1085;&#1072;&#1103;%20&#1073;&#1072;&#1096;&#1085;&#1103;.sw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900igr.net/datai/fizika/Soobschajuschiesja-sosudy-i-ikh-primenenie/0029-019-Fontany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404664"/>
            <a:ext cx="8229600" cy="5976664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effectLst/>
              </a:rPr>
              <a:t>Назовите физические величины и единицы измерения  в системе СИ.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      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Р,   S,   F,    </a:t>
            </a:r>
            <a:r>
              <a:rPr lang="en-US" b="1" dirty="0" smtClean="0">
                <a:solidFill>
                  <a:srgbClr val="0066FF"/>
                </a:solidFill>
                <a:effectLst/>
              </a:rPr>
              <a:t>h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,   </a:t>
            </a:r>
            <a:r>
              <a:rPr lang="en-US" b="1" dirty="0" smtClean="0">
                <a:solidFill>
                  <a:srgbClr val="0066FF"/>
                </a:solidFill>
                <a:effectLst/>
                <a:sym typeface="Symbol" pitchFamily="18" charset="2"/>
              </a:rPr>
              <a:t>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,   </a:t>
            </a:r>
            <a:r>
              <a:rPr lang="en-US" b="1" dirty="0" smtClean="0">
                <a:solidFill>
                  <a:srgbClr val="0066FF"/>
                </a:solidFill>
                <a:effectLst/>
              </a:rPr>
              <a:t>p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,   </a:t>
            </a:r>
            <a:r>
              <a:rPr lang="en-US" b="1" dirty="0" smtClean="0">
                <a:solidFill>
                  <a:srgbClr val="0066FF"/>
                </a:solidFill>
                <a:effectLst/>
              </a:rPr>
              <a:t>m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,   </a:t>
            </a:r>
            <a:r>
              <a:rPr lang="en-US" b="1" dirty="0" smtClean="0">
                <a:solidFill>
                  <a:srgbClr val="0066FF"/>
                </a:solidFill>
                <a:effectLst/>
              </a:rPr>
              <a:t>g</a:t>
            </a:r>
            <a:r>
              <a:rPr lang="ru-RU" b="1" dirty="0" smtClean="0">
                <a:solidFill>
                  <a:srgbClr val="0066FF"/>
                </a:solidFill>
                <a:effectLst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66FF"/>
              </a:solidFill>
              <a:effectLst/>
            </a:endParaRPr>
          </a:p>
          <a:p>
            <a:pPr eaLnBrk="1" hangingPunct="1"/>
            <a:r>
              <a:rPr lang="ru-RU" sz="2800" dirty="0" smtClean="0">
                <a:effectLst/>
              </a:rPr>
              <a:t>По какой формуле рассчитывают давление жидкости на дно и  стенки сосуда?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effectLst/>
            </a:endParaRPr>
          </a:p>
          <a:p>
            <a:pPr eaLnBrk="1" hangingPunct="1"/>
            <a:r>
              <a:rPr lang="ru-RU" sz="2800" dirty="0" smtClean="0">
                <a:effectLst/>
              </a:rPr>
              <a:t>От каких величин и как зависит </a:t>
            </a:r>
          </a:p>
          <a:p>
            <a:pPr eaLnBrk="1" hangingPunct="1">
              <a:buNone/>
            </a:pPr>
            <a:r>
              <a:rPr lang="ru-RU" sz="2800" dirty="0" smtClean="0">
                <a:effectLst/>
              </a:rPr>
              <a:t>давление жидкости на дно сосуда?  </a:t>
            </a:r>
          </a:p>
          <a:p>
            <a:pPr eaLnBrk="1" hangingPunct="1">
              <a:buNone/>
            </a:pPr>
            <a:endParaRPr lang="ru-RU" sz="2800" dirty="0" smtClean="0">
              <a:effectLst/>
            </a:endParaRPr>
          </a:p>
          <a:p>
            <a:pPr eaLnBrk="1" hangingPunct="1"/>
            <a:r>
              <a:rPr lang="ru-RU" sz="2800" dirty="0" smtClean="0">
                <a:effectLst/>
              </a:rPr>
              <a:t>Сформулируйте закон Паскаля.</a:t>
            </a:r>
          </a:p>
        </p:txBody>
      </p:sp>
      <p:pic>
        <p:nvPicPr>
          <p:cNvPr id="46082" name="Picture 2" descr="https://ds04.infourok.ru/uploads/ex/04e1/00163878-4f6bb954/1/img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7190" y="3429000"/>
            <a:ext cx="285681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l"/>
            <a:r>
              <a:rPr lang="en-US" sz="2800" b="1" u="sng" smtClean="0">
                <a:solidFill>
                  <a:schemeClr val="hlink"/>
                </a:solidFill>
                <a:effectLst/>
              </a:rPr>
              <a:t/>
            </a:r>
            <a:br>
              <a:rPr lang="en-US" sz="2800" b="1" u="sng" smtClean="0">
                <a:solidFill>
                  <a:schemeClr val="hlink"/>
                </a:solidFill>
                <a:effectLst/>
              </a:rPr>
            </a:br>
            <a:r>
              <a:rPr lang="en-US" sz="2800" b="1" u="sng" smtClean="0">
                <a:solidFill>
                  <a:schemeClr val="hlink"/>
                </a:solidFill>
                <a:effectLst/>
              </a:rPr>
              <a:t/>
            </a:r>
            <a:br>
              <a:rPr lang="en-US" sz="2800" b="1" u="sng" smtClean="0">
                <a:solidFill>
                  <a:schemeClr val="hlink"/>
                </a:solidFill>
                <a:effectLst/>
              </a:rPr>
            </a:br>
            <a:r>
              <a:rPr lang="en-US" sz="2800" b="1" u="sng" smtClean="0">
                <a:solidFill>
                  <a:schemeClr val="hlink"/>
                </a:solidFill>
                <a:effectLst/>
              </a:rPr>
              <a:t/>
            </a:r>
            <a:br>
              <a:rPr lang="en-US" sz="2800" b="1" u="sng" smtClean="0">
                <a:solidFill>
                  <a:schemeClr val="hlink"/>
                </a:solidFill>
                <a:effectLst/>
              </a:rPr>
            </a:br>
            <a:r>
              <a:rPr lang="tt-RU" sz="2800" b="1" u="sng" smtClean="0">
                <a:solidFill>
                  <a:schemeClr val="hlink"/>
                </a:solidFill>
                <a:effectLst/>
              </a:rPr>
              <a:t>1 группа.</a:t>
            </a:r>
            <a:r>
              <a:rPr lang="tt-RU" sz="2800" b="1" i="1" smtClean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1" smtClean="0">
                <a:effectLst/>
              </a:rPr>
              <a:t>Возьмите две стеклянные трубки, соединенные резиновой трубкой. Резиновая трубка в середине зажита. В одну из трубок налейте воды. Что произойдет, если открыть зажим? </a:t>
            </a:r>
            <a:br>
              <a:rPr lang="ru-RU" sz="2800" b="1" i="1" smtClean="0">
                <a:effectLst/>
              </a:rPr>
            </a:br>
            <a:endParaRPr lang="ru-RU" sz="2800" b="1" i="1" smtClean="0">
              <a:effectLst/>
            </a:endParaRPr>
          </a:p>
        </p:txBody>
      </p:sp>
      <p:sp>
        <p:nvSpPr>
          <p:cNvPr id="2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684213" y="2708275"/>
            <a:ext cx="6696075" cy="22336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chemeClr val="hlink"/>
                </a:solidFill>
                <a:effectLst/>
              </a:rPr>
              <a:t>Вывод 1:</a:t>
            </a:r>
            <a:r>
              <a:rPr lang="ru-RU" sz="2800" b="1" i="1" smtClean="0">
                <a:effectLst/>
              </a:rPr>
              <a:t> В сообщающихся</a:t>
            </a:r>
            <a:endParaRPr lang="en-US" sz="2800" b="1" i="1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effectLst/>
              </a:rPr>
              <a:t>сосудах свободная поверхность </a:t>
            </a:r>
            <a:endParaRPr lang="en-US" sz="2800" b="1" i="1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effectLst/>
              </a:rPr>
              <a:t>покоящейся жидкости находится</a:t>
            </a:r>
            <a:endParaRPr lang="en-US" sz="2800" b="1" i="1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effectLst/>
              </a:rPr>
              <a:t>на одном уровне. </a:t>
            </a:r>
            <a:endParaRPr lang="ru-RU" sz="28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smtClean="0">
              <a:effectLst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781300"/>
            <a:ext cx="8066088" cy="230346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smtClean="0">
              <a:effectLst/>
            </a:endParaRP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4211638" y="4437063"/>
            <a:ext cx="3228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р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=р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ρgh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ρgh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ru-RU" sz="28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7410" name="Picture 2" descr="http://900igr.net/datai/fizika/Soobschajuschiesja-sosudy-i-ikh-primenenie/0011-004-Opyt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1557338"/>
            <a:ext cx="1544638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закон сообщающихся сосудо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67544" y="0"/>
            <a:ext cx="8172400" cy="66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effectLst/>
              </a:rPr>
              <a:t>2 группа.</a:t>
            </a:r>
            <a:r>
              <a:rPr lang="ru-RU" sz="2800" b="1" i="1" smtClean="0">
                <a:effectLst/>
              </a:rPr>
              <a:t> </a:t>
            </a:r>
            <a:r>
              <a:rPr lang="tt-RU" sz="2800" b="1" i="1" smtClean="0">
                <a:effectLst/>
              </a:rPr>
              <a:t>Если налить воду в одну из трубок, и</a:t>
            </a:r>
            <a:r>
              <a:rPr lang="ru-RU" sz="2800" b="1" i="1" smtClean="0">
                <a:effectLst/>
              </a:rPr>
              <a:t>зменится ли уровень жидкости, если сосуды будут иметь разную форму?</a:t>
            </a:r>
            <a:br>
              <a:rPr lang="ru-RU" sz="2800" b="1" i="1" smtClean="0">
                <a:effectLst/>
              </a:rPr>
            </a:br>
            <a:endParaRPr lang="ru-RU" sz="2800" b="1" i="1" smtClean="0">
              <a:effectLst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chemeClr val="hlink"/>
                </a:solidFill>
                <a:effectLst/>
                <a:latin typeface="Arial" charset="0"/>
              </a:rPr>
              <a:t>Вывод 2:</a:t>
            </a:r>
            <a:r>
              <a:rPr lang="ru-RU" sz="2800" b="1" i="1" smtClean="0">
                <a:effectLst/>
                <a:latin typeface="Arial" charset="0"/>
              </a:rPr>
              <a:t> В сообщающихся сосудах любой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effectLst/>
                <a:latin typeface="Arial" charset="0"/>
              </a:rPr>
              <a:t>формы и сечения поверхности однородной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effectLst/>
                <a:latin typeface="Arial" charset="0"/>
              </a:rPr>
              <a:t>жидкости устанавливаются на одном</a:t>
            </a:r>
          </a:p>
          <a:p>
            <a:pPr>
              <a:buFont typeface="Wingdings" pitchFamily="2" charset="2"/>
              <a:buNone/>
            </a:pPr>
            <a:r>
              <a:rPr lang="ru-RU" sz="2800" b="1" i="1" smtClean="0">
                <a:effectLst/>
                <a:latin typeface="Arial" charset="0"/>
              </a:rPr>
              <a:t>уровне.</a:t>
            </a:r>
            <a:r>
              <a:rPr lang="ru-RU" sz="2800" smtClean="0">
                <a:effectLst/>
                <a:latin typeface="Arial" charset="0"/>
              </a:rPr>
              <a:t/>
            </a:r>
            <a:br>
              <a:rPr lang="ru-RU" sz="2800" smtClean="0">
                <a:effectLst/>
                <a:latin typeface="Arial" charset="0"/>
              </a:rPr>
            </a:br>
            <a:endParaRPr lang="ru-RU" sz="2800" smtClean="0">
              <a:effectLst/>
              <a:latin typeface="Arial" charset="0"/>
            </a:endParaRPr>
          </a:p>
        </p:txBody>
      </p:sp>
      <p:pic>
        <p:nvPicPr>
          <p:cNvPr id="24579" name="Picture 4" descr="7_1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78936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chemeClr val="hlink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hlink"/>
                </a:solidFill>
                <a:effectLst/>
              </a:rPr>
            </a:br>
            <a:r>
              <a:rPr lang="ru-RU" sz="2800" b="1" dirty="0" smtClean="0">
                <a:solidFill>
                  <a:schemeClr val="hlink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hlink"/>
                </a:solidFill>
                <a:effectLst/>
              </a:rPr>
            </a:br>
            <a:r>
              <a:rPr lang="en-US" sz="2800" b="1" dirty="0" smtClean="0">
                <a:solidFill>
                  <a:schemeClr val="hlink"/>
                </a:solidFill>
                <a:effectLst/>
              </a:rPr>
              <a:t>3 </a:t>
            </a:r>
            <a:r>
              <a:rPr lang="ru-RU" sz="2800" b="1" dirty="0" smtClean="0">
                <a:solidFill>
                  <a:schemeClr val="hlink"/>
                </a:solidFill>
                <a:effectLst/>
              </a:rPr>
              <a:t>группа.</a:t>
            </a:r>
            <a:r>
              <a:rPr lang="ru-RU" sz="2800" b="1" i="1" dirty="0" smtClean="0">
                <a:effectLst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effectLst/>
                <a:latin typeface="Arial" charset="0"/>
              </a:rPr>
              <a:t>Что произойдет, если в один из </a:t>
            </a:r>
            <a:r>
              <a:rPr lang="ru-RU" sz="2800" b="1" i="1" dirty="0" err="1" smtClean="0">
                <a:solidFill>
                  <a:schemeClr val="tx1"/>
                </a:solidFill>
                <a:effectLst/>
                <a:latin typeface="Arial" charset="0"/>
              </a:rPr>
              <a:t>сообщающиехся</a:t>
            </a:r>
            <a:r>
              <a:rPr lang="ru-RU" sz="2800" b="1" i="1" dirty="0" smtClean="0">
                <a:solidFill>
                  <a:schemeClr val="tx1"/>
                </a:solidFill>
                <a:effectLst/>
                <a:latin typeface="Arial" charset="0"/>
              </a:rPr>
              <a:t> сосудов налить воду, а в другую растительное масло? Будут ли одинаковыми уровни этих жидкостей?</a:t>
            </a:r>
            <a:r>
              <a:rPr lang="tt-RU" sz="2800" b="1" i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tt-RU" sz="2800" b="1" i="1" dirty="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2800" b="1" i="1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t-RU" sz="2000" b="1" dirty="0" smtClean="0">
              <a:solidFill>
                <a:schemeClr val="hlink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tt-RU" sz="2800" b="1" dirty="0" smtClean="0">
                <a:solidFill>
                  <a:schemeClr val="hlink"/>
                </a:solidFill>
                <a:effectLst/>
              </a:rPr>
              <a:t>Вывод 3</a:t>
            </a:r>
            <a:r>
              <a:rPr lang="tt-RU" sz="2800" b="1" dirty="0" smtClean="0">
                <a:solidFill>
                  <a:schemeClr val="hlink"/>
                </a:solidFill>
                <a:effectLst/>
                <a:latin typeface="Arial" charset="0"/>
              </a:rPr>
              <a:t>:</a:t>
            </a:r>
            <a:r>
              <a:rPr lang="tt-RU" sz="2800" b="1" i="1" dirty="0" smtClean="0">
                <a:effectLst/>
              </a:rPr>
              <a:t> </a:t>
            </a:r>
            <a:r>
              <a:rPr lang="ru-RU" sz="2800" b="1" i="1" dirty="0" smtClean="0">
                <a:effectLst/>
              </a:rPr>
              <a:t>Высоты столбов разнородных жидкостей в сообщающихся сосудах обратно пропорциональны их плотностям.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 smtClean="0">
              <a:effectLst/>
            </a:endParaRPr>
          </a:p>
        </p:txBody>
      </p:sp>
      <p:pic>
        <p:nvPicPr>
          <p:cNvPr id="25603" name="Picture 5" descr="z72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860800"/>
            <a:ext cx="25209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4572000" y="3500438"/>
            <a:ext cx="2800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р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=р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gh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gh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ρ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ru-RU" sz="3200" b="1" i="1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5.infourok.ru/uploads/ex/0f22/00070079-1eb83c90/img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348880"/>
            <a:ext cx="4182449" cy="2852936"/>
          </a:xfrm>
          <a:prstGeom prst="rect">
            <a:avLst/>
          </a:prstGeom>
          <a:noFill/>
        </p:spPr>
      </p:pic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6858000"/>
          </a:xfrm>
        </p:spPr>
        <p:txBody>
          <a:bodyPr/>
          <a:lstStyle/>
          <a:p>
            <a:pPr algn="just"/>
            <a:r>
              <a:rPr lang="ru-RU" sz="4000" b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en-US" sz="4000" b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сообщающихся сосудов</a:t>
            </a:r>
            <a:r>
              <a:rPr lang="en-US" sz="4000" b="1" i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>1. В сообщающихся сосудах </a:t>
            </a:r>
            <a:r>
              <a:rPr lang="ru-RU" sz="2400" b="1" i="1" u="sng" dirty="0" smtClean="0">
                <a:effectLst/>
                <a:latin typeface="Arial" charset="0"/>
              </a:rPr>
              <a:t>любой формы</a:t>
            </a:r>
            <a:r>
              <a:rPr lang="ru-RU" sz="2400" b="1" i="1" dirty="0" smtClean="0">
                <a:effectLst/>
                <a:latin typeface="Arial" charset="0"/>
              </a:rPr>
              <a:t> и </a:t>
            </a:r>
            <a:r>
              <a:rPr lang="ru-RU" sz="2400" b="1" i="1" u="sng" dirty="0" smtClean="0">
                <a:effectLst/>
                <a:latin typeface="Arial" charset="0"/>
              </a:rPr>
              <a:t>сечения</a:t>
            </a:r>
            <a:r>
              <a:rPr lang="ru-RU" sz="2400" b="1" i="1" dirty="0" smtClean="0">
                <a:effectLst/>
                <a:latin typeface="Arial" charset="0"/>
              </a:rPr>
              <a:t> поверхности </a:t>
            </a:r>
            <a:r>
              <a:rPr lang="ru-RU" sz="2400" b="1" i="1" u="sng" dirty="0" smtClean="0">
                <a:effectLst/>
                <a:latin typeface="Arial" charset="0"/>
              </a:rPr>
              <a:t>однородной</a:t>
            </a:r>
            <a:r>
              <a:rPr lang="ru-RU" sz="2400" b="1" i="1" dirty="0" smtClean="0">
                <a:effectLst/>
                <a:latin typeface="Arial" charset="0"/>
              </a:rPr>
              <a:t> жидкости</a:t>
            </a:r>
            <a:r>
              <a:rPr lang="en-US" sz="2400" b="1" i="1" dirty="0" smtClean="0">
                <a:effectLst/>
                <a:latin typeface="Arial" charset="0"/>
              </a:rPr>
              <a:t/>
            </a:r>
            <a:br>
              <a:rPr lang="en-US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>устанавливаются на одном уровне.</a:t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/>
            </a:r>
            <a:br>
              <a:rPr lang="ru-RU" sz="2400" b="1" i="1" dirty="0" smtClean="0">
                <a:effectLst/>
                <a:latin typeface="Arial" charset="0"/>
              </a:rPr>
            </a:br>
            <a:r>
              <a:rPr lang="ru-RU" sz="2400" b="1" i="1" dirty="0" smtClean="0">
                <a:effectLst/>
                <a:latin typeface="Arial" charset="0"/>
              </a:rPr>
              <a:t>2. Высоты столбов </a:t>
            </a:r>
            <a:r>
              <a:rPr lang="ru-RU" sz="2400" b="1" i="1" u="sng" dirty="0" smtClean="0">
                <a:effectLst/>
                <a:latin typeface="Arial" charset="0"/>
              </a:rPr>
              <a:t>разнородных жидкостей</a:t>
            </a:r>
            <a:r>
              <a:rPr lang="ru-RU" sz="2400" b="1" i="1" dirty="0" smtClean="0">
                <a:effectLst/>
                <a:latin typeface="Arial" charset="0"/>
              </a:rPr>
              <a:t> в</a:t>
            </a:r>
            <a:r>
              <a:rPr lang="en-US" sz="2400" b="1" i="1" dirty="0" smtClean="0">
                <a:effectLst/>
                <a:latin typeface="Arial" charset="0"/>
              </a:rPr>
              <a:t> </a:t>
            </a:r>
            <a:r>
              <a:rPr lang="ru-RU" sz="2400" b="1" i="1" dirty="0" smtClean="0">
                <a:effectLst/>
                <a:latin typeface="Arial" charset="0"/>
              </a:rPr>
              <a:t>сообщающихся сосудах </a:t>
            </a:r>
            <a:r>
              <a:rPr lang="ru-RU" sz="2400" b="1" i="1" u="sng" dirty="0" smtClean="0">
                <a:effectLst/>
                <a:latin typeface="Arial" charset="0"/>
              </a:rPr>
              <a:t>обратно пропорциональны их плотностям</a:t>
            </a:r>
            <a:r>
              <a:rPr lang="ru-RU" sz="2400" b="1" i="1" dirty="0" smtClean="0">
                <a:effectLst/>
                <a:latin typeface="Arial" charset="0"/>
              </a:rPr>
              <a:t>.</a:t>
            </a:r>
          </a:p>
        </p:txBody>
      </p:sp>
      <p:pic>
        <p:nvPicPr>
          <p:cNvPr id="33796" name="Picture 4" descr="https://ds02.infourok.ru/uploads/ex/0db6/0000e48d-4902f1a4/img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420888"/>
            <a:ext cx="206325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  <a:noFill/>
        </p:spPr>
        <p:txBody>
          <a:bodyPr anchor="b"/>
          <a:lstStyle/>
          <a:p>
            <a:pPr eaLnBrk="1" hangingPunct="1"/>
            <a:r>
              <a:rPr lang="ru-RU" sz="6000" b="1" dirty="0" smtClean="0">
                <a:solidFill>
                  <a:schemeClr val="hlink"/>
                </a:solidFill>
                <a:effectLst/>
              </a:rPr>
              <a:t>Моделирование</a:t>
            </a:r>
            <a:endParaRPr lang="ru-RU" sz="8000" b="1" dirty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8229600" cy="4495800"/>
          </a:xfrm>
          <a:noFill/>
        </p:spPr>
        <p:txBody>
          <a:bodyPr/>
          <a:lstStyle/>
          <a:p>
            <a:pPr eaLnBrk="1" hangingPunct="1"/>
            <a:r>
              <a:rPr lang="ru-RU" b="1" i="1" dirty="0" smtClean="0">
                <a:effectLst/>
                <a:latin typeface="Arial" charset="0"/>
              </a:rPr>
              <a:t>Цель: изготовление модели сообщающихся сосудов.</a:t>
            </a:r>
          </a:p>
          <a:p>
            <a:pPr eaLnBrk="1" hangingPunct="1"/>
            <a:r>
              <a:rPr lang="ru-RU" b="1" i="1" dirty="0" smtClean="0">
                <a:effectLst/>
                <a:latin typeface="Arial" charset="0"/>
              </a:rPr>
              <a:t>Материалы: пластиковые бутылки, трубки,  скотч, ножницы.</a:t>
            </a:r>
          </a:p>
          <a:p>
            <a:pPr eaLnBrk="1" hangingPunct="1"/>
            <a:endParaRPr lang="ru-RU" b="1" i="1" dirty="0" smtClean="0">
              <a:effectLst/>
              <a:latin typeface="Arial" charset="0"/>
            </a:endParaRPr>
          </a:p>
        </p:txBody>
      </p:sp>
      <p:pic>
        <p:nvPicPr>
          <p:cNvPr id="32770" name="Picture 2" descr="https://sun9-40.userapi.com/dBRs7CW6exQXOyr1SOS2PIKzzS2LCl23aaas3w/pe82E65BsP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402377"/>
            <a:ext cx="4607496" cy="3455623"/>
          </a:xfrm>
          <a:prstGeom prst="rect">
            <a:avLst/>
          </a:prstGeom>
          <a:noFill/>
        </p:spPr>
      </p:pic>
      <p:pic>
        <p:nvPicPr>
          <p:cNvPr id="5" name="Muzyka_dlya_zanyatij_s_detmi_-_spokojnaya_i_priyatnay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6870700" cy="1600200"/>
          </a:xfrm>
          <a:noFill/>
        </p:spPr>
        <p:txBody>
          <a:bodyPr anchor="b"/>
          <a:lstStyle/>
          <a:p>
            <a:r>
              <a:rPr lang="en-US" smtClean="0">
                <a:solidFill>
                  <a:schemeClr val="folHlink"/>
                </a:solidFill>
                <a:effectLst/>
              </a:rPr>
              <a:t/>
            </a:r>
            <a:br>
              <a:rPr lang="en-US" smtClean="0">
                <a:solidFill>
                  <a:schemeClr val="folHlink"/>
                </a:solidFill>
                <a:effectLst/>
              </a:rPr>
            </a:br>
            <a:r>
              <a:rPr lang="en-US" smtClean="0">
                <a:solidFill>
                  <a:schemeClr val="folHlink"/>
                </a:solidFill>
                <a:effectLst/>
              </a:rPr>
              <a:t/>
            </a:r>
            <a:br>
              <a:rPr lang="en-US" smtClean="0">
                <a:solidFill>
                  <a:schemeClr val="folHlink"/>
                </a:solidFill>
                <a:effectLst/>
              </a:rPr>
            </a:br>
            <a:endParaRPr lang="ru-RU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Chevron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folHlink"/>
                </a:solidFill>
                <a:effectLst/>
              </a:rPr>
              <a:t>Применение сообщающихся сосудов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a7cd33da64a2e4fde9c9c948818563ac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0688"/>
            <a:ext cx="9732237" cy="6082648"/>
          </a:xfrm>
          <a:prstGeom prst="rect">
            <a:avLst/>
          </a:prstGeom>
          <a:noFill/>
        </p:spPr>
      </p:pic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229600" cy="6120680"/>
          </a:xfrm>
        </p:spPr>
        <p:txBody>
          <a:bodyPr/>
          <a:lstStyle/>
          <a:p>
            <a:r>
              <a:rPr lang="ru-RU" dirty="0" smtClean="0">
                <a:solidFill>
                  <a:srgbClr val="FFFF99"/>
                </a:solidFill>
                <a:effectLst/>
              </a:rPr>
              <a:t>Вода дырочку найдет</a:t>
            </a:r>
            <a:r>
              <a:rPr lang="en-US" dirty="0" smtClean="0">
                <a:solidFill>
                  <a:srgbClr val="FFFF99"/>
                </a:solidFill>
                <a:effectLst/>
              </a:rPr>
              <a:t>.</a:t>
            </a:r>
            <a:endParaRPr lang="ru-RU" dirty="0" smtClean="0">
              <a:solidFill>
                <a:srgbClr val="FFFF99"/>
              </a:solidFill>
              <a:effectLst/>
            </a:endParaRPr>
          </a:p>
          <a:p>
            <a:pPr>
              <a:buNone/>
            </a:pPr>
            <a:endParaRPr lang="ru-RU" dirty="0" smtClean="0">
              <a:solidFill>
                <a:srgbClr val="FFFF99"/>
              </a:solidFill>
              <a:effectLst/>
            </a:endParaRPr>
          </a:p>
          <a:p>
            <a:r>
              <a:rPr lang="ru-RU" dirty="0" smtClean="0">
                <a:solidFill>
                  <a:srgbClr val="FFFF99"/>
                </a:solidFill>
                <a:effectLst/>
              </a:rPr>
              <a:t>Вода с водой — не как гора с горой сливаются.</a:t>
            </a:r>
          </a:p>
          <a:p>
            <a:pPr>
              <a:buNone/>
            </a:pPr>
            <a:endParaRPr lang="ru-RU" dirty="0" smtClean="0">
              <a:solidFill>
                <a:srgbClr val="FFFF99"/>
              </a:solidFill>
              <a:effectLst/>
            </a:endParaRPr>
          </a:p>
          <a:p>
            <a:pPr>
              <a:buNone/>
            </a:pPr>
            <a:endParaRPr lang="ru-RU" dirty="0" smtClean="0">
              <a:solidFill>
                <a:srgbClr val="FFFF99"/>
              </a:solidFill>
              <a:effectLst/>
            </a:endParaRPr>
          </a:p>
          <a:p>
            <a:pPr>
              <a:buNone/>
            </a:pPr>
            <a:endParaRPr lang="ru-RU" dirty="0" smtClean="0">
              <a:solidFill>
                <a:srgbClr val="FFFF99"/>
              </a:solidFill>
              <a:effectLst/>
            </a:endParaRPr>
          </a:p>
          <a:p>
            <a:r>
              <a:rPr lang="ru-RU" dirty="0" smtClean="0">
                <a:solidFill>
                  <a:srgbClr val="FFFF99"/>
                </a:solidFill>
                <a:effectLst/>
              </a:rPr>
              <a:t>Воду не проведешь вверх по стене.</a:t>
            </a:r>
          </a:p>
          <a:p>
            <a:pPr>
              <a:buNone/>
            </a:pPr>
            <a:endParaRPr lang="ru-RU" dirty="0" smtClean="0">
              <a:solidFill>
                <a:srgbClr val="FFFF99"/>
              </a:solidFill>
              <a:effectLst/>
            </a:endParaRPr>
          </a:p>
          <a:p>
            <a:r>
              <a:rPr lang="ru-RU" dirty="0" smtClean="0">
                <a:solidFill>
                  <a:srgbClr val="FFFF99"/>
                </a:solidFill>
                <a:effectLst/>
              </a:rPr>
              <a:t>Вода сама путь сыщет.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can101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125538"/>
            <a:ext cx="6296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762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Водомерное стекло парового котла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can101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260350"/>
            <a:ext cx="8921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4953679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7244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6870700" cy="1600200"/>
          </a:xfrm>
          <a:noFill/>
        </p:spPr>
        <p:txBody>
          <a:bodyPr/>
          <a:lstStyle/>
          <a:p>
            <a:pPr eaLnBrk="1" hangingPunct="1"/>
            <a:endParaRPr lang="ru-RU" sz="4000" b="1" smtClean="0">
              <a:solidFill>
                <a:srgbClr val="0066FF"/>
              </a:solidFill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7696200" cy="3657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В сосудах, изображённых на рисунке,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находятся жидкости.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В первом сосуде вода, во втором керосин.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Одинаково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ли давление на дно? </a:t>
            </a:r>
          </a:p>
        </p:txBody>
      </p:sp>
      <p:pic>
        <p:nvPicPr>
          <p:cNvPr id="15363" name="Picture 4" descr="Рис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CFFE8"/>
              </a:clrFrom>
              <a:clrTo>
                <a:srgbClr val="0CFFE8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8263" y="3429000"/>
            <a:ext cx="2667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4580" name="Picture 4" descr="http://www.bargainbiatch.typepad.com/.a/6a00e55203e66b8833013485b38826970c-800w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836613"/>
            <a:ext cx="6911975" cy="461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b"/>
          <a:lstStyle/>
          <a:p>
            <a:r>
              <a:rPr lang="ru-RU" smtClean="0">
                <a:solidFill>
                  <a:schemeClr val="hlink"/>
                </a:solidFill>
                <a:effectLst/>
              </a:rPr>
              <a:t>Плотина Нижнекамской ГЭС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4819" name="Picture 4" descr="NishnekamskVH (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00213"/>
            <a:ext cx="70373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b"/>
          <a:lstStyle/>
          <a:p>
            <a:r>
              <a:rPr lang="ru-RU" sz="4000" dirty="0" smtClean="0">
                <a:effectLst/>
                <a:hlinkClick r:id="rId2" action="ppaction://hlinkfile"/>
              </a:rPr>
              <a:t>Камера шлюза </a:t>
            </a:r>
            <a:br>
              <a:rPr lang="ru-RU" sz="4000" dirty="0" smtClean="0">
                <a:effectLst/>
                <a:hlinkClick r:id="rId2" action="ppaction://hlinkfile"/>
              </a:rPr>
            </a:br>
            <a:r>
              <a:rPr lang="ru-RU" sz="4000" dirty="0" smtClean="0">
                <a:effectLst/>
                <a:hlinkClick r:id="rId2" action="ppaction://hlinkfile"/>
              </a:rPr>
              <a:t>Нижнекамской ГЭС</a:t>
            </a:r>
            <a:endParaRPr lang="ru-RU" sz="4000" dirty="0" smtClean="0">
              <a:effectLst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5843" name="Picture 4" descr="957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341438"/>
            <a:ext cx="6985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F:\Физика - 7. Уроки\Картинки\Облака\Облако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5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лилиния 16"/>
          <p:cNvSpPr/>
          <p:nvPr/>
        </p:nvSpPr>
        <p:spPr>
          <a:xfrm>
            <a:off x="-500063" y="2319338"/>
            <a:ext cx="9644063" cy="1589087"/>
          </a:xfrm>
          <a:custGeom>
            <a:avLst/>
            <a:gdLst>
              <a:gd name="connsiteX0" fmla="*/ 5650172 w 5732059"/>
              <a:gd name="connsiteY0" fmla="*/ 941695 h 1587688"/>
              <a:gd name="connsiteX1" fmla="*/ 4967784 w 5732059"/>
              <a:gd name="connsiteY1" fmla="*/ 368489 h 1587688"/>
              <a:gd name="connsiteX2" fmla="*/ 3220871 w 5732059"/>
              <a:gd name="connsiteY2" fmla="*/ 122829 h 1587688"/>
              <a:gd name="connsiteX3" fmla="*/ 1719617 w 5732059"/>
              <a:gd name="connsiteY3" fmla="*/ 95534 h 1587688"/>
              <a:gd name="connsiteX4" fmla="*/ 477671 w 5732059"/>
              <a:gd name="connsiteY4" fmla="*/ 696035 h 1587688"/>
              <a:gd name="connsiteX5" fmla="*/ 4585647 w 5732059"/>
              <a:gd name="connsiteY5" fmla="*/ 1542196 h 1587688"/>
              <a:gd name="connsiteX6" fmla="*/ 5732059 w 5732059"/>
              <a:gd name="connsiteY6" fmla="*/ 968990 h 1587688"/>
              <a:gd name="connsiteX7" fmla="*/ 5732059 w 5732059"/>
              <a:gd name="connsiteY7" fmla="*/ 968990 h 158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059" h="1587688">
                <a:moveTo>
                  <a:pt x="5650172" y="941695"/>
                </a:moveTo>
                <a:cubicBezTo>
                  <a:pt x="5511419" y="723331"/>
                  <a:pt x="5372667" y="504967"/>
                  <a:pt x="4967784" y="368489"/>
                </a:cubicBezTo>
                <a:cubicBezTo>
                  <a:pt x="4562901" y="232011"/>
                  <a:pt x="3762232" y="168322"/>
                  <a:pt x="3220871" y="122829"/>
                </a:cubicBezTo>
                <a:cubicBezTo>
                  <a:pt x="2679510" y="77337"/>
                  <a:pt x="2176817" y="0"/>
                  <a:pt x="1719617" y="95534"/>
                </a:cubicBezTo>
                <a:cubicBezTo>
                  <a:pt x="1262417" y="191068"/>
                  <a:pt x="0" y="454925"/>
                  <a:pt x="477671" y="696035"/>
                </a:cubicBezTo>
                <a:cubicBezTo>
                  <a:pt x="955342" y="937145"/>
                  <a:pt x="3709916" y="1496704"/>
                  <a:pt x="4585647" y="1542196"/>
                </a:cubicBezTo>
                <a:cubicBezTo>
                  <a:pt x="5461378" y="1587688"/>
                  <a:pt x="5732059" y="968990"/>
                  <a:pt x="5732059" y="968990"/>
                </a:cubicBezTo>
                <a:lnTo>
                  <a:pt x="5732059" y="968990"/>
                </a:lnTo>
              </a:path>
            </a:pathLst>
          </a:custGeom>
          <a:gradFill flip="none" rotWithShape="1">
            <a:gsLst>
              <a:gs pos="0">
                <a:srgbClr val="2FFF2F">
                  <a:shade val="30000"/>
                  <a:satMod val="115000"/>
                </a:srgbClr>
              </a:gs>
              <a:gs pos="50000">
                <a:srgbClr val="2FFF2F">
                  <a:shade val="67500"/>
                  <a:satMod val="115000"/>
                </a:srgbClr>
              </a:gs>
              <a:gs pos="100000">
                <a:srgbClr val="2FFF2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1928813"/>
            <a:ext cx="5715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Рисунок1лл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25" y="1785938"/>
            <a:ext cx="164306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7" descr="Рисунок1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1428750"/>
            <a:ext cx="4286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7" descr="Рисунок1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1285875"/>
            <a:ext cx="4286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7" descr="Рисунок1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8" y="2071688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C:\Users\Директор\Documents\Давление\Рисунокапрол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ая выноска 24"/>
          <p:cNvSpPr/>
          <p:nvPr/>
        </p:nvSpPr>
        <p:spPr>
          <a:xfrm>
            <a:off x="5786438" y="5857875"/>
            <a:ext cx="914400" cy="428625"/>
          </a:xfrm>
          <a:prstGeom prst="wedgeRectCallout">
            <a:avLst>
              <a:gd name="adj1" fmla="val -81821"/>
              <a:gd name="adj2" fmla="val -47650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Песок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8" y="3429000"/>
            <a:ext cx="71437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7688" y="3429000"/>
            <a:ext cx="71437" cy="1214438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4071938" y="1928813"/>
            <a:ext cx="5072062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8001000" y="4786313"/>
            <a:ext cx="642938" cy="500062"/>
          </a:xfrm>
          <a:prstGeom prst="wedgeRectCallout">
            <a:avLst>
              <a:gd name="adj1" fmla="val -31109"/>
              <a:gd name="adj2" fmla="val -49677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7143750" y="4714875"/>
            <a:ext cx="1857375" cy="612775"/>
          </a:xfrm>
          <a:prstGeom prst="wedgeRectCallout">
            <a:avLst>
              <a:gd name="adj1" fmla="val -24777"/>
              <a:gd name="adj2" fmla="val -22284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Водонепроницаемые слои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6786563" y="5459413"/>
            <a:ext cx="914400" cy="469900"/>
          </a:xfrm>
          <a:prstGeom prst="wedgeRectCallout">
            <a:avLst>
              <a:gd name="adj1" fmla="val -129331"/>
              <a:gd name="adj2" fmla="val -47345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Земля</a:t>
            </a:r>
          </a:p>
        </p:txBody>
      </p:sp>
      <p:sp>
        <p:nvSpPr>
          <p:cNvPr id="30" name="Прямоугольник 29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03848" y="260648"/>
            <a:ext cx="279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  <a:cs typeface="Arial" charset="0"/>
              </a:rPr>
              <a:t>Артезианский колодец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313" y="5072063"/>
            <a:ext cx="1643062" cy="285750"/>
          </a:xfrm>
          <a:prstGeom prst="wedgeRectCallout">
            <a:avLst>
              <a:gd name="adj1" fmla="val 29821"/>
              <a:gd name="adj2" fmla="val -3358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Грунтовая вода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643313" y="6488113"/>
            <a:ext cx="550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Объясните действие артезианского колодца.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14313" y="5929313"/>
            <a:ext cx="272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Рассмотрите рисунок.</a:t>
            </a:r>
          </a:p>
        </p:txBody>
      </p:sp>
      <p:pic>
        <p:nvPicPr>
          <p:cNvPr id="24586" name="Picture 10" descr="C:\Users\Директор\Documents\Давление\Бур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8" y="2068513"/>
            <a:ext cx="6429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3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noFill/>
        </p:spPr>
        <p:txBody>
          <a:bodyPr anchor="b"/>
          <a:lstStyle/>
          <a:p>
            <a:r>
              <a:rPr lang="ru-RU" dirty="0" smtClean="0">
                <a:solidFill>
                  <a:schemeClr val="hlink"/>
                </a:solidFill>
                <a:effectLst/>
                <a:latin typeface="Arial" charset="0"/>
                <a:hlinkClick r:id="rId2" action="ppaction://hlinkfile"/>
              </a:rPr>
              <a:t>Водопровод</a:t>
            </a:r>
            <a:endParaRPr lang="ru-RU" dirty="0" smtClean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8915" name="Picture 5" descr="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844675"/>
            <a:ext cx="7056437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2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B52D0A-8176-4555-9CA7-A5F8D25CA95E}" type="slidenum">
              <a:rPr lang="ru-RU" sz="1400" b="1">
                <a:latin typeface="Times New Roman" pitchFamily="18" charset="0"/>
              </a:rPr>
              <a:pPr algn="r"/>
              <a:t>25</a:t>
            </a:fld>
            <a:endParaRPr lang="ru-RU" sz="1200" b="1">
              <a:latin typeface="Times New Roman" pitchFamily="18" charset="0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786188" y="1143000"/>
            <a:ext cx="4786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latin typeface="Arial" charset="0"/>
                <a:cs typeface="Arial" charset="0"/>
              </a:rPr>
              <a:t>Объясните наблюдаемое явление в опыте.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4000500" y="3000375"/>
            <a:ext cx="4143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latin typeface="Arial" charset="0"/>
                <a:cs typeface="Arial" charset="0"/>
              </a:rPr>
              <a:t>Где можно использовать принцип работы данного прибора?</a:t>
            </a:r>
          </a:p>
        </p:txBody>
      </p:sp>
      <p:pic>
        <p:nvPicPr>
          <p:cNvPr id="2" name="Picture 2" descr="http://900igr.net/datai/fizika/Soobschajuschiesja-sosudy-i-ikh-primenenie/0029-019-Fontan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981075"/>
            <a:ext cx="3286125" cy="450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467600" cy="1143000"/>
          </a:xfrm>
        </p:spPr>
        <p:txBody>
          <a:bodyPr lIns="45720" rIns="45720"/>
          <a:lstStyle/>
          <a:p>
            <a:pPr eaLnBrk="1" hangingPunct="1">
              <a:defRPr/>
            </a:pPr>
            <a:r>
              <a:rPr lang="ru-RU" sz="3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Конструкция модели фонтана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0" y="1557338"/>
            <a:ext cx="4572000" cy="4957762"/>
          </a:xfrm>
        </p:spPr>
        <p:txBody>
          <a:bodyPr/>
          <a:lstStyle/>
          <a:p>
            <a:pPr marL="419100" indent="-382588"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 </a:t>
            </a:r>
            <a:r>
              <a:rPr lang="ru-RU" sz="2200" b="1" i="1" dirty="0" smtClean="0">
                <a:latin typeface="Arial" charset="0"/>
              </a:rPr>
              <a:t>1 – резервуар для воды</a:t>
            </a:r>
          </a:p>
          <a:p>
            <a:pPr marL="419100" indent="-382588" eaLnBrk="1" hangingPunct="1">
              <a:buFont typeface="Wingdings" pitchFamily="2" charset="2"/>
              <a:buNone/>
              <a:defRPr/>
            </a:pPr>
            <a:r>
              <a:rPr lang="ru-RU" sz="2200" b="1" i="1" dirty="0" smtClean="0">
                <a:latin typeface="Arial" charset="0"/>
              </a:rPr>
              <a:t> 2 – резиновая или пластмассовая трубки</a:t>
            </a:r>
          </a:p>
          <a:p>
            <a:pPr marL="419100" indent="-382588" eaLnBrk="1" hangingPunct="1">
              <a:buFont typeface="Wingdings" pitchFamily="2" charset="2"/>
              <a:buNone/>
              <a:defRPr/>
            </a:pPr>
            <a:r>
              <a:rPr lang="ru-RU" sz="2200" b="1" i="1" dirty="0" smtClean="0">
                <a:latin typeface="Arial" charset="0"/>
              </a:rPr>
              <a:t> 3 – ёмкость для сбора воды</a:t>
            </a:r>
          </a:p>
          <a:p>
            <a:pPr marL="419100" indent="-382588" algn="ctr" eaLnBrk="1" hangingPunct="1">
              <a:buFont typeface="Wingdings" pitchFamily="2" charset="2"/>
              <a:buNone/>
              <a:defRPr/>
            </a:pPr>
            <a:endParaRPr lang="ru-RU" sz="2200" b="1" i="1" dirty="0" smtClean="0">
              <a:latin typeface="Arial" charset="0"/>
            </a:endParaRPr>
          </a:p>
          <a:p>
            <a:pPr marL="419100" indent="-382588" algn="ctr" eaLnBrk="1" hangingPunct="1">
              <a:buFont typeface="Wingdings" pitchFamily="2" charset="2"/>
              <a:buNone/>
              <a:defRPr/>
            </a:pPr>
            <a:r>
              <a:rPr lang="ru-RU" sz="2200" b="1" i="1" dirty="0" smtClean="0">
                <a:latin typeface="Arial" charset="0"/>
              </a:rPr>
              <a:t>Чем выше поднят резервуар и тоньше выходное отверстие, тем выше будет бить струя воды. </a:t>
            </a:r>
          </a:p>
          <a:p>
            <a:pPr marL="419100" indent="-382588" algn="ctr" eaLnBrk="1" hangingPunct="1">
              <a:buFont typeface="Wingdings" pitchFamily="2" charset="2"/>
              <a:buNone/>
              <a:defRPr/>
            </a:pPr>
            <a:r>
              <a:rPr lang="ru-RU" sz="2200" b="1" i="1" dirty="0" smtClean="0">
                <a:latin typeface="Arial" charset="0"/>
              </a:rPr>
              <a:t>Струя фонтана, также как и у фонтанов Петергофа, создаётся перепадом высот. Давление является движущей силой фонтанов</a:t>
            </a:r>
          </a:p>
          <a:p>
            <a:pPr marL="419100" indent="-382588" eaLnBrk="1" hangingPunct="1">
              <a:buFont typeface="Wingdings" pitchFamily="2" charset="2"/>
              <a:buNone/>
              <a:defRPr/>
            </a:pPr>
            <a:endParaRPr lang="ru-RU" sz="2200" dirty="0" smtClean="0">
              <a:effectLst/>
            </a:endParaRPr>
          </a:p>
        </p:txBody>
      </p:sp>
      <p:pic>
        <p:nvPicPr>
          <p:cNvPr id="40963" name="Рисунок 1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420938"/>
            <a:ext cx="42481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229600" cy="1143000"/>
          </a:xfrm>
          <a:noFill/>
        </p:spPr>
        <p:txBody>
          <a:bodyPr anchor="b"/>
          <a:lstStyle/>
          <a:p>
            <a:r>
              <a:rPr lang="ru-RU" smtClean="0">
                <a:solidFill>
                  <a:schemeClr val="hlink"/>
                </a:solidFill>
                <a:effectLst/>
              </a:rPr>
              <a:t>Фонтаны Казани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45059" name="Picture 4" descr="казан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844675"/>
            <a:ext cx="596423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b"/>
          <a:lstStyle/>
          <a:p>
            <a:endParaRPr lang="ru-RU" smtClean="0">
              <a:solidFill>
                <a:schemeClr val="bg2"/>
              </a:solidFill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46083" name="Picture 4" descr="казан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125538"/>
            <a:ext cx="69278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7467600" cy="1143000"/>
          </a:xfrm>
        </p:spPr>
        <p:txBody>
          <a:bodyPr lIns="45720" rIns="45720">
            <a:normAutofit/>
          </a:bodyPr>
          <a:lstStyle/>
          <a:p>
            <a:pPr eaLnBrk="1" hangingPunct="1">
              <a:defRPr/>
            </a:pPr>
            <a:r>
              <a:rPr lang="ru-RU" sz="3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Фонтаны Петергофа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5300663"/>
            <a:ext cx="820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Аллея фонтанов соединяет дворец с Морским  каналом. По обеим сторонам канала в 22 круглых чашах устроены фонтаны, струи которых поднимаются на  огромную высоту.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196975"/>
            <a:ext cx="5354638" cy="40020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8229600" cy="1143000"/>
          </a:xfrm>
          <a:noFill/>
        </p:spPr>
        <p:txBody>
          <a:bodyPr/>
          <a:lstStyle/>
          <a:p>
            <a:pPr eaLnBrk="1" hangingPunct="1"/>
            <a:endParaRPr lang="ru-RU" sz="4000" b="1" smtClean="0">
              <a:solidFill>
                <a:srgbClr val="0066FF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  В каком сосуде давление воды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  на дно больше?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Документы\физ. рисунки\самс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476250"/>
            <a:ext cx="3590925" cy="478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3" descr="C:\Документы\физ. рисунки\load_img.ph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3698875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575" y="5805488"/>
            <a:ext cx="317023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ФОНТАН « Самсон»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2"/>
          <p:cNvSpPr>
            <a:spLocks noGrp="1"/>
          </p:cNvSpPr>
          <p:nvPr>
            <p:ph idx="4294967295"/>
          </p:nvPr>
        </p:nvSpPr>
        <p:spPr>
          <a:xfrm>
            <a:off x="627063" y="5276850"/>
            <a:ext cx="4408487" cy="447675"/>
          </a:xfrm>
          <a:noFill/>
        </p:spPr>
        <p:txBody>
          <a:bodyPr/>
          <a:lstStyle/>
          <a:p>
            <a:pPr marL="419100" indent="-382588" eaLnBrk="1" hangingPunct="1">
              <a:buFont typeface="Wingdings" pitchFamily="2" charset="2"/>
              <a:buNone/>
            </a:pPr>
            <a:r>
              <a:rPr lang="ru-RU" sz="2200" b="1" i="1" smtClean="0">
                <a:effectLst/>
                <a:latin typeface="Arial" charset="0"/>
              </a:rPr>
              <a:t>Фонтан   Менажерный</a:t>
            </a:r>
          </a:p>
        </p:txBody>
      </p:sp>
      <p:pic>
        <p:nvPicPr>
          <p:cNvPr id="14340" name="Picture 2" descr="C:\Документы\физ. рисунки\ф.Менажер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4357688" cy="32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4" descr="C:\Документы\физ. рисунки\ф.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549275"/>
            <a:ext cx="400685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5" descr="C:\Документы\физ. рисунки\ф.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813175"/>
            <a:ext cx="3798888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549275"/>
            <a:ext cx="2016125" cy="647700"/>
          </a:xfrm>
          <a:noFill/>
        </p:spPr>
        <p:txBody>
          <a:bodyPr lIns="45720" rIns="45720"/>
          <a:lstStyle/>
          <a:p>
            <a:pPr eaLnBrk="1" hangingPunct="1"/>
            <a:r>
              <a:rPr lang="ru-RU" sz="1900" b="1" i="1" smtClean="0">
                <a:effectLst/>
                <a:latin typeface="Arial" charset="0"/>
              </a:rPr>
              <a:t>Фонтан «Менажерный»</a:t>
            </a:r>
          </a:p>
        </p:txBody>
      </p:sp>
      <p:pic>
        <p:nvPicPr>
          <p:cNvPr id="11267" name="Picture 4" descr="Фонтан Менажерный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16013" y="1484313"/>
            <a:ext cx="2857500" cy="4410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6" descr="Фонтан Пирамида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859338" y="1484313"/>
            <a:ext cx="3149600" cy="4525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71550" y="60213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Самый мощный фонтан парка</a:t>
            </a:r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859338" y="609282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ahoma" pitchFamily="34" charset="0"/>
                <a:cs typeface="Arial" charset="0"/>
              </a:rPr>
              <a:t>Самый оригинальный фонтан парка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5416550" y="212725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5508625" y="404813"/>
            <a:ext cx="27352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Фонтан 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«Пирамида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29188" y="5214938"/>
            <a:ext cx="3471862" cy="714375"/>
          </a:xfrm>
        </p:spPr>
        <p:txBody>
          <a:bodyPr>
            <a:normAutofit fontScale="85000" lnSpcReduction="10000"/>
          </a:bodyPr>
          <a:lstStyle/>
          <a:p>
            <a:pPr marL="419100" indent="-382588" eaLnBrk="1" hangingPunct="1">
              <a:buFont typeface="Wingdings" pitchFamily="2" charset="2"/>
              <a:buNone/>
              <a:defRPr/>
            </a:pPr>
            <a:r>
              <a:rPr lang="ru-RU" sz="3000" b="1" i="1" smtClean="0">
                <a:latin typeface="Arial" charset="0"/>
              </a:rPr>
              <a:t>Фонтаны  шутихи</a:t>
            </a:r>
          </a:p>
        </p:txBody>
      </p:sp>
      <p:pic>
        <p:nvPicPr>
          <p:cNvPr id="15365" name="Picture 3" descr="C:\Документы\физ. рисунки\ф. шутих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1052513"/>
            <a:ext cx="4833938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76250"/>
            <a:ext cx="3552825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789363"/>
            <a:ext cx="4068762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60350"/>
            <a:ext cx="7467600" cy="1143000"/>
          </a:xfrm>
        </p:spPr>
        <p:txBody>
          <a:bodyPr lIns="45720" rIns="45720">
            <a:normAutofit/>
          </a:bodyPr>
          <a:lstStyle/>
          <a:p>
            <a:pPr algn="l" eaLnBrk="1" hangingPunct="1">
              <a:defRPr/>
            </a:pPr>
            <a:r>
              <a:rPr lang="ru-RU" sz="3400" b="1" smtClean="0">
                <a:solidFill>
                  <a:schemeClr val="tx1"/>
                </a:solidFill>
                <a:latin typeface="Arial" charset="0"/>
              </a:rPr>
              <a:t>Фонтан «Большой каскад»</a:t>
            </a:r>
          </a:p>
        </p:txBody>
      </p:sp>
      <p:pic>
        <p:nvPicPr>
          <p:cNvPr id="12291" name="Picture 4" descr="Большой каскад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258888" y="1484313"/>
            <a:ext cx="6546850" cy="453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1835150" y="6237288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Arial" charset="0"/>
                <a:cs typeface="Arial" charset="0"/>
              </a:rPr>
              <a:t>Самый грандиозный фонтан парка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effectLst/>
              </a:rPr>
              <a:t>Сифон под раковиной</a:t>
            </a:r>
          </a:p>
        </p:txBody>
      </p:sp>
      <p:pic>
        <p:nvPicPr>
          <p:cNvPr id="53250" name="Picture 5" descr="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lum contrast="82000"/>
          </a:blip>
          <a:srcRect/>
          <a:stretch>
            <a:fillRect/>
          </a:stretch>
        </p:blipFill>
        <p:spPr>
          <a:xfrm>
            <a:off x="2973388" y="1600200"/>
            <a:ext cx="31956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effectLst/>
                <a:latin typeface="Arial" charset="0"/>
              </a:rPr>
              <a:t>Римские акведуки</a:t>
            </a:r>
          </a:p>
        </p:txBody>
      </p:sp>
      <p:pic>
        <p:nvPicPr>
          <p:cNvPr id="55298" name="Содержимое 3" descr="800px-Acueducto3_Lou.jpg"/>
          <p:cNvPicPr>
            <a:picLocks noGrp="1" noChangeAspect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8763" y="1600200"/>
            <a:ext cx="60864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  <a:effectLst/>
              </a:rPr>
              <a:t>Чего не знали Римляне?</a:t>
            </a:r>
          </a:p>
        </p:txBody>
      </p:sp>
      <p:pic>
        <p:nvPicPr>
          <p:cNvPr id="54274" name="Picture 2" descr="C:\Users\резеда\Desktop\урок учитель года\800px-Сс1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341438"/>
            <a:ext cx="7029450" cy="527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s/180072/003.jpg"/>
          <p:cNvPicPr>
            <a:picLocks noChangeAspect="1" noChangeArrowheads="1"/>
          </p:cNvPicPr>
          <p:nvPr/>
        </p:nvPicPr>
        <p:blipFill>
          <a:blip r:embed="rId2" cstate="email"/>
          <a:srcRect t="4851"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071688"/>
            <a:ext cx="6870700" cy="1600200"/>
          </a:xfrm>
          <a:noFill/>
        </p:spPr>
        <p:txBody>
          <a:bodyPr anchor="b"/>
          <a:lstStyle/>
          <a:p>
            <a:pPr eaLnBrk="1" hangingPunct="1"/>
            <a:r>
              <a:rPr lang="ru-RU" sz="6000" b="1" smtClean="0">
                <a:effectLst/>
              </a:rPr>
              <a:t/>
            </a:r>
            <a:br>
              <a:rPr lang="ru-RU" sz="6000" b="1" smtClean="0">
                <a:effectLst/>
              </a:rPr>
            </a:br>
            <a:endParaRPr lang="ru-RU" sz="6000" b="1" smtClean="0">
              <a:effectLst/>
            </a:endParaRPr>
          </a:p>
        </p:txBody>
      </p:sp>
      <p:sp>
        <p:nvSpPr>
          <p:cNvPr id="57346" name="Text Box 9"/>
          <p:cNvSpPr txBox="1">
            <a:spLocks noChangeArrowheads="1"/>
          </p:cNvSpPr>
          <p:nvPr/>
        </p:nvSpPr>
        <p:spPr bwMode="auto">
          <a:xfrm>
            <a:off x="0" y="1700213"/>
            <a:ext cx="896448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Arial" charset="0"/>
                <a:cs typeface="Arial" charset="0"/>
              </a:rPr>
              <a:t>Домашнее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sz="4400" dirty="0">
                <a:latin typeface="Arial" charset="0"/>
                <a:cs typeface="Arial" charset="0"/>
              </a:rPr>
              <a:t>задание</a:t>
            </a:r>
            <a:r>
              <a:rPr lang="ru-RU" sz="4000" dirty="0">
                <a:latin typeface="Arial" charset="0"/>
                <a:cs typeface="Arial" charset="0"/>
              </a:rPr>
              <a:t>: § </a:t>
            </a:r>
            <a:r>
              <a:rPr lang="ru-RU" sz="4000" dirty="0" smtClean="0">
                <a:latin typeface="Arial" charset="0"/>
                <a:cs typeface="Arial" charset="0"/>
              </a:rPr>
              <a:t>41, упр.18</a:t>
            </a:r>
            <a:endParaRPr lang="ru-RU" sz="40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3600" dirty="0" smtClean="0">
                <a:latin typeface="Arial" charset="0"/>
                <a:cs typeface="Arial" charset="0"/>
              </a:rPr>
              <a:t>Индивидуально: задание 3 на стр. 123</a:t>
            </a:r>
            <a:endParaRPr lang="ru-RU" sz="36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ru-RU" sz="4000" b="1" smtClean="0">
              <a:solidFill>
                <a:srgbClr val="0066FF"/>
              </a:solidFill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229600" cy="45259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effectLst/>
              </a:rPr>
              <a:t>   </a:t>
            </a:r>
            <a:r>
              <a:rPr lang="ru-RU" dirty="0" smtClean="0">
                <a:effectLst/>
              </a:rPr>
              <a:t>Пластинки расположены в сосуде с водой.</a:t>
            </a:r>
            <a:r>
              <a:rPr lang="ru-RU" b="1" dirty="0" smtClean="0">
                <a:effectLst/>
              </a:rPr>
              <a:t> </a:t>
            </a:r>
            <a:r>
              <a:rPr lang="ru-RU" dirty="0" smtClean="0">
                <a:effectLst/>
              </a:rPr>
              <a:t>На какую пластинку давление жидкости больше?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0066FF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 </a:t>
            </a:r>
          </a:p>
        </p:txBody>
      </p:sp>
      <p:pic>
        <p:nvPicPr>
          <p:cNvPr id="17411" name="Picture 4" descr="Рис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3543300"/>
            <a:ext cx="48244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133600"/>
            <a:ext cx="7772400" cy="1828800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ru-RU" sz="7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работу!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229600" cy="1143000"/>
          </a:xfrm>
          <a:noFill/>
        </p:spPr>
        <p:txBody>
          <a:bodyPr/>
          <a:lstStyle/>
          <a:p>
            <a:pPr eaLnBrk="1" hangingPunct="1"/>
            <a:endParaRPr lang="ru-RU" sz="4000" b="1" smtClean="0">
              <a:solidFill>
                <a:srgbClr val="0066FF"/>
              </a:solidFill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1500"/>
            <a:ext cx="8229600" cy="4254500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dirty="0" smtClean="0">
                <a:effectLst/>
              </a:rPr>
              <a:t>     Изменится ли  давление жидкости на дно сосуда, если в сосуд погрузили деревянный брусок?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66FF"/>
                </a:solidFill>
                <a:effectLst/>
                <a:latin typeface="Arial" charset="0"/>
              </a:rPr>
              <a:t>             </a:t>
            </a:r>
            <a:endParaRPr lang="ru-RU" b="1" dirty="0" smtClean="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Scan101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08050"/>
            <a:ext cx="309721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im8-tub-ru.yandex.net/i?id=278564995-1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57563"/>
            <a:ext cx="27146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im2-tub-ru.yandex.net/i?id=177372438-68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052513"/>
            <a:ext cx="2547938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im6-tub-ru.yandex.net/i?id=114170530-5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3716338"/>
            <a:ext cx="1928813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2" descr="C:\Users\резеда\Desktop\урок учитель года\0_5c8fe_48daed0a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4221163"/>
            <a:ext cx="28797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1908175" y="5229225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Trebuchet MS" pitchFamily="34" charset="0"/>
                <a:cs typeface="Arial" charset="0"/>
              </a:rPr>
              <a:t>Лейка </a:t>
            </a:r>
            <a:endParaRPr lang="ru-RU" b="1">
              <a:latin typeface="Trebuchet MS" pitchFamily="34" charset="0"/>
              <a:cs typeface="Arial" charset="0"/>
            </a:endParaRP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4140200" y="692150"/>
            <a:ext cx="107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Trebuchet MS" pitchFamily="34" charset="0"/>
                <a:cs typeface="Arial" charset="0"/>
              </a:rPr>
              <a:t>Ч</a:t>
            </a:r>
            <a:r>
              <a:rPr lang="ru-RU" b="1">
                <a:latin typeface="Trebuchet MS" pitchFamily="34" charset="0"/>
                <a:cs typeface="Arial" charset="0"/>
              </a:rPr>
              <a:t>а</a:t>
            </a:r>
            <a:r>
              <a:rPr lang="tt-RU" b="1">
                <a:latin typeface="Trebuchet MS" pitchFamily="34" charset="0"/>
                <a:cs typeface="Arial" charset="0"/>
              </a:rPr>
              <a:t>йник </a:t>
            </a:r>
            <a:endParaRPr lang="ru-RU" b="1">
              <a:latin typeface="Trebuchet MS" pitchFamily="34" charset="0"/>
              <a:cs typeface="Arial" charset="0"/>
            </a:endParaRP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900113" y="54927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2000" b="1">
                <a:latin typeface="Times New Roman" pitchFamily="18" charset="0"/>
              </a:rPr>
              <a:t>Шлюз</a:t>
            </a:r>
            <a:r>
              <a:rPr lang="tt-RU" sz="2000">
                <a:latin typeface="Trebuchet MS" pitchFamily="34" charset="0"/>
                <a:cs typeface="Arial" charset="0"/>
              </a:rPr>
              <a:t> </a:t>
            </a:r>
            <a:endParaRPr lang="ru-RU" sz="2000">
              <a:latin typeface="Trebuchet MS" pitchFamily="34" charset="0"/>
              <a:cs typeface="Arial" charset="0"/>
            </a:endParaRPr>
          </a:p>
        </p:txBody>
      </p: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3851275" y="37893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>
                <a:latin typeface="Times New Roman" pitchFamily="18" charset="0"/>
              </a:rPr>
              <a:t>Кумган</a:t>
            </a:r>
            <a:r>
              <a:rPr lang="tt-RU">
                <a:latin typeface="Trebuchet MS" pitchFamily="34" charset="0"/>
                <a:cs typeface="Arial" charset="0"/>
              </a:rPr>
              <a:t> </a:t>
            </a:r>
            <a:endParaRPr lang="ru-RU">
              <a:latin typeface="Trebuchet MS" pitchFamily="34" charset="0"/>
              <a:cs typeface="Arial" charset="0"/>
            </a:endParaRPr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7019925" y="3860800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Times New Roman" pitchFamily="18" charset="0"/>
              </a:rPr>
              <a:t>Фонтан</a:t>
            </a:r>
            <a:r>
              <a:rPr lang="tt-RU">
                <a:latin typeface="Trebuchet MS" pitchFamily="34" charset="0"/>
                <a:cs typeface="Arial" charset="0"/>
              </a:rPr>
              <a:t> </a:t>
            </a:r>
            <a:endParaRPr lang="ru-RU">
              <a:latin typeface="Trebuchet MS" pitchFamily="34" charset="0"/>
              <a:cs typeface="Arial" charset="0"/>
            </a:endParaRPr>
          </a:p>
        </p:txBody>
      </p:sp>
      <p:pic>
        <p:nvPicPr>
          <p:cNvPr id="19467" name="Picture 4" descr="027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1052513"/>
            <a:ext cx="2505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7019925" y="5492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Times New Roman" pitchFamily="18" charset="0"/>
              </a:rPr>
              <a:t>Гейзер</a:t>
            </a:r>
            <a:r>
              <a:rPr lang="tt-RU">
                <a:latin typeface="Trebuchet MS" pitchFamily="34" charset="0"/>
                <a:cs typeface="Arial" charset="0"/>
              </a:rPr>
              <a:t> </a:t>
            </a:r>
            <a:endParaRPr lang="ru-RU">
              <a:latin typeface="Trebuchet MS" pitchFamily="34" charset="0"/>
              <a:cs typeface="Arial" charset="0"/>
            </a:endParaRPr>
          </a:p>
        </p:txBody>
      </p:sp>
      <p:sp>
        <p:nvSpPr>
          <p:cNvPr id="19469" name="Заголовок 1"/>
          <p:cNvSpPr>
            <a:spLocks/>
          </p:cNvSpPr>
          <p:nvPr/>
        </p:nvSpPr>
        <p:spPr bwMode="auto">
          <a:xfrm>
            <a:off x="971550" y="115888"/>
            <a:ext cx="66944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</a:rPr>
              <a:t>Что общего между….……?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00063"/>
            <a:ext cx="8034089" cy="4214812"/>
          </a:xfrm>
          <a:noFill/>
        </p:spPr>
        <p:txBody>
          <a:bodyPr anchor="b"/>
          <a:lstStyle/>
          <a:p>
            <a:pPr eaLnBrk="1" hangingPunct="1"/>
            <a:r>
              <a:rPr lang="ru-RU" sz="6600" b="1" dirty="0" smtClean="0">
                <a:solidFill>
                  <a:schemeClr val="hlink"/>
                </a:solidFill>
                <a:effectLst/>
              </a:rPr>
              <a:t>5 февраля</a:t>
            </a:r>
            <a:br>
              <a:rPr lang="ru-RU" sz="6600" b="1" dirty="0" smtClean="0">
                <a:solidFill>
                  <a:schemeClr val="hlink"/>
                </a:solidFill>
                <a:effectLst/>
              </a:rPr>
            </a:br>
            <a:r>
              <a:rPr lang="ru-RU" sz="6600" b="1" dirty="0" smtClean="0">
                <a:solidFill>
                  <a:schemeClr val="hlink"/>
                </a:solidFill>
                <a:effectLst/>
              </a:rPr>
              <a:t>«Сообщающиеся сосуды»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529513" cy="1600200"/>
          </a:xfrm>
          <a:noFill/>
        </p:spPr>
        <p:txBody>
          <a:bodyPr anchor="b"/>
          <a:lstStyle/>
          <a:p>
            <a:pPr eaLnBrk="1" hangingPunct="1"/>
            <a:endParaRPr lang="ru-RU" b="1" smtClean="0">
              <a:effectLst/>
            </a:endParaRPr>
          </a:p>
        </p:txBody>
      </p:sp>
      <p:sp>
        <p:nvSpPr>
          <p:cNvPr id="21506" name="Содержимое 5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i="1" dirty="0" smtClean="0">
                <a:effectLst/>
              </a:rPr>
              <a:t>Сосуды, соединенные между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i="1" dirty="0" smtClean="0">
                <a:effectLst/>
              </a:rPr>
              <a:t>собой ниже уровня жидкости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i="1" dirty="0" smtClean="0">
                <a:effectLst/>
              </a:rPr>
              <a:t>называются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i="1" dirty="0" smtClean="0">
                <a:effectLst/>
              </a:rPr>
              <a:t>сообщающимися</a:t>
            </a:r>
            <a:endParaRPr lang="ru-RU" sz="4400" b="1" dirty="0" smtClean="0">
              <a:effectLst/>
            </a:endParaRPr>
          </a:p>
        </p:txBody>
      </p:sp>
      <p:pic>
        <p:nvPicPr>
          <p:cNvPr id="21507" name="Picture 12" descr="sosudy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0738" y="3929063"/>
            <a:ext cx="32432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536" y="836712"/>
            <a:ext cx="8137152" cy="156966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CC6CA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t-RU" sz="2400" b="1" u="sng" dirty="0">
                <a:solidFill>
                  <a:srgbClr val="000000"/>
                </a:solidFill>
              </a:rPr>
              <a:t>1 группа.</a:t>
            </a:r>
            <a:r>
              <a:rPr lang="tt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/>
              <a:t>Возьмите две стеклянные трубки, соединенные резиновой трубкой. Резиновая трубка в середине зажита. В одну из трубок налейте воды.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5536" y="2708920"/>
            <a:ext cx="8137152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6B2B79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t-RU" sz="2400" b="1" u="sng" dirty="0">
                <a:latin typeface="Times New Roman" pitchFamily="18" charset="0"/>
              </a:rPr>
              <a:t>2 группа.</a:t>
            </a:r>
            <a:r>
              <a:rPr lang="tt-RU" sz="2400" b="1" i="1" dirty="0">
                <a:latin typeface="Times New Roman" pitchFamily="18" charset="0"/>
              </a:rPr>
              <a:t> Если налить воду в одну из трубок, </a:t>
            </a:r>
            <a:r>
              <a:rPr lang="ru-RU" sz="2400" b="1" i="1" dirty="0" smtClean="0">
                <a:latin typeface="Times New Roman" pitchFamily="18" charset="0"/>
              </a:rPr>
              <a:t>изменится ли </a:t>
            </a:r>
            <a:r>
              <a:rPr lang="ru-RU" sz="2400" b="1" i="1" dirty="0">
                <a:latin typeface="Times New Roman" pitchFamily="18" charset="0"/>
              </a:rPr>
              <a:t>уровень жидкости, если сосуды будут иметь разную форму?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536" y="4437112"/>
            <a:ext cx="8172450" cy="1584325"/>
          </a:xfrm>
          <a:prstGeom prst="rect">
            <a:avLst/>
          </a:prstGeom>
          <a:solidFill>
            <a:srgbClr val="92D050"/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6B2B79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tt-RU" sz="2400" b="1" u="sng" dirty="0">
                <a:latin typeface="Times New Roman" pitchFamily="18" charset="0"/>
              </a:rPr>
              <a:t>3 группа.</a:t>
            </a:r>
            <a:r>
              <a:rPr lang="tt-RU" sz="2400" b="1" i="1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Что произойдет, если в один из </a:t>
            </a:r>
            <a:r>
              <a:rPr lang="ru-RU" sz="2400" b="1" i="1" dirty="0" err="1">
                <a:latin typeface="Times New Roman" pitchFamily="18" charset="0"/>
              </a:rPr>
              <a:t>сообщающиехся</a:t>
            </a:r>
            <a:r>
              <a:rPr lang="ru-RU" sz="2400" b="1" i="1" dirty="0">
                <a:latin typeface="Times New Roman" pitchFamily="18" charset="0"/>
              </a:rPr>
              <a:t> сосудов налить воду, а в другую растительное масло? Будут ли одинаковыми уровни этих жидкостей?</a:t>
            </a:r>
            <a:endParaRPr lang="tt-RU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551</TotalTime>
  <Words>572</Words>
  <Application>Microsoft Office PowerPoint</Application>
  <PresentationFormat>Экран (4:3)</PresentationFormat>
  <Paragraphs>119</Paragraphs>
  <Slides>40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5 февраля «Сообщающиеся сосуды»</vt:lpstr>
      <vt:lpstr>Слайд 8</vt:lpstr>
      <vt:lpstr>Слайд 9</vt:lpstr>
      <vt:lpstr>   1 группа. Возьмите две стеклянные трубки, соединенные резиновой трубкой. Резиновая трубка в середине зажита. В одну из трубок налейте воды. Что произойдет, если открыть зажим?  </vt:lpstr>
      <vt:lpstr>Слайд 11</vt:lpstr>
      <vt:lpstr>2 группа. Если налить воду в одну из трубок, изменится ли уровень жидкости, если сосуды будут иметь разную форму? </vt:lpstr>
      <vt:lpstr>  3 группа. Что произойдет, если в один из сообщающиехся сосудов налить воду, а в другую растительное масло? Будут ли одинаковыми уровни этих жидкостей? </vt:lpstr>
      <vt:lpstr>Закон сообщающихся сосудов  1. В сообщающихся сосудах любой формы и сечения поверхности однородной жидкости устанавливаются на одном уровне.         2. Высоты столбов разнородных жидкостей в сообщающихся сосудах обратно пропорциональны их плотностям.</vt:lpstr>
      <vt:lpstr>Моделирование</vt:lpstr>
      <vt:lpstr>  </vt:lpstr>
      <vt:lpstr>Слайд 17</vt:lpstr>
      <vt:lpstr>Слайд 18</vt:lpstr>
      <vt:lpstr>Слайд 19</vt:lpstr>
      <vt:lpstr>Слайд 20</vt:lpstr>
      <vt:lpstr>Плотина Нижнекамской ГЭС</vt:lpstr>
      <vt:lpstr>Камера шлюза  Нижнекамской ГЭС</vt:lpstr>
      <vt:lpstr>Слайд 23</vt:lpstr>
      <vt:lpstr>Водопровод</vt:lpstr>
      <vt:lpstr>Слайд 25</vt:lpstr>
      <vt:lpstr>Конструкция модели фонтана</vt:lpstr>
      <vt:lpstr>Фонтаны Казани</vt:lpstr>
      <vt:lpstr>Слайд 28</vt:lpstr>
      <vt:lpstr>Фонтаны Петергофа</vt:lpstr>
      <vt:lpstr>Слайд 30</vt:lpstr>
      <vt:lpstr>Слайд 31</vt:lpstr>
      <vt:lpstr>Фонтан «Менажерный»</vt:lpstr>
      <vt:lpstr>Слайд 33</vt:lpstr>
      <vt:lpstr>Фонтан «Большой каскад»</vt:lpstr>
      <vt:lpstr>Сифон под раковиной</vt:lpstr>
      <vt:lpstr>Римские акведуки</vt:lpstr>
      <vt:lpstr>Чего не знали Римляне?</vt:lpstr>
      <vt:lpstr>Слайд 38</vt:lpstr>
      <vt:lpstr> 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Кобзева И.Н.</dc:creator>
  <cp:lastModifiedBy>Кобзева</cp:lastModifiedBy>
  <cp:revision>47</cp:revision>
  <dcterms:created xsi:type="dcterms:W3CDTF">1601-01-01T00:00:00Z</dcterms:created>
  <dcterms:modified xsi:type="dcterms:W3CDTF">2021-06-06T14:12:20Z</dcterms:modified>
</cp:coreProperties>
</file>