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  <p:sldId id="265" r:id="rId10"/>
    <p:sldId id="264" r:id="rId11"/>
    <p:sldId id="267" r:id="rId12"/>
    <p:sldId id="266" r:id="rId13"/>
    <p:sldId id="271" r:id="rId14"/>
    <p:sldId id="272" r:id="rId15"/>
    <p:sldId id="276" r:id="rId16"/>
    <p:sldId id="277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4" autoAdjust="0"/>
  </p:normalViewPr>
  <p:slideViewPr>
    <p:cSldViewPr>
      <p:cViewPr varScale="1">
        <p:scale>
          <a:sx n="64" d="100"/>
          <a:sy n="64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- Что есть больше всего на свете? </a:t>
            </a:r>
            <a:r>
              <a:rPr lang="ru-RU" sz="2400" b="1" i="1" dirty="0" smtClean="0"/>
              <a:t>–Пространство</a:t>
            </a:r>
            <a:endParaRPr lang="ru-RU" sz="2400" dirty="0"/>
          </a:p>
          <a:p>
            <a:r>
              <a:rPr lang="ru-RU" sz="2400" b="1" i="1" dirty="0"/>
              <a:t>             - Что быстрее всего? – </a:t>
            </a:r>
            <a:r>
              <a:rPr lang="ru-RU" sz="2400" b="1" i="1" dirty="0" smtClean="0"/>
              <a:t>Ум</a:t>
            </a:r>
            <a:endParaRPr lang="ru-RU" sz="2400" dirty="0"/>
          </a:p>
          <a:p>
            <a:r>
              <a:rPr lang="ru-RU" sz="2400" b="1" i="1" dirty="0"/>
              <a:t>             - Что мудрее всего? – </a:t>
            </a:r>
            <a:r>
              <a:rPr lang="ru-RU" sz="2400" b="1" i="1" dirty="0" smtClean="0"/>
              <a:t>Время</a:t>
            </a:r>
            <a:endParaRPr lang="ru-RU" sz="2400" dirty="0"/>
          </a:p>
          <a:p>
            <a:r>
              <a:rPr lang="ru-RU" sz="2400" b="1" i="1" dirty="0"/>
              <a:t>             - Что приятнее всего? – </a:t>
            </a:r>
            <a:r>
              <a:rPr lang="ru-RU" sz="2400" b="1" i="1" dirty="0" smtClean="0"/>
              <a:t>Достичь желаемого</a:t>
            </a:r>
          </a:p>
          <a:p>
            <a:endParaRPr lang="ru-RU" sz="2400" b="1" i="1" dirty="0"/>
          </a:p>
          <a:p>
            <a:pPr algn="r"/>
            <a:r>
              <a:rPr lang="ru-RU" sz="2400" b="1" i="1" dirty="0" smtClean="0"/>
              <a:t>                     </a:t>
            </a:r>
            <a:r>
              <a:rPr lang="ru-RU" b="1" i="1" dirty="0" smtClean="0"/>
              <a:t>Древнегреческий                                                                </a:t>
            </a:r>
            <a:r>
              <a:rPr lang="ru-RU" b="1" i="1" dirty="0" smtClean="0"/>
              <a:t>философ и математик                                                                                          Фалес Милетский</a:t>
            </a:r>
            <a:endParaRPr lang="ru-RU" dirty="0"/>
          </a:p>
          <a:p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13" y="1988840"/>
            <a:ext cx="3100987" cy="445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64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630" y="967221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1.  Длина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окружности чайного пакетика равна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9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см. </a:t>
            </a:r>
            <a:br>
              <a:rPr lang="ru-RU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Чему равна длина окружности второго пакетика, если его диаметр в 2 раза больше диаметра первого?</a:t>
            </a: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6" descr="http://www.zeremonia.ru/images/history_teaba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14" y="620688"/>
            <a:ext cx="1886357" cy="165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618" y="3202239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2. Зрачок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человеческого глаза в зависимости от степени яркости света изменяется в размере от 2 мм до  6 мм. Во сколько раз площадь расширенного зрачка больше площади суженного?</a:t>
            </a:r>
            <a:endParaRPr lang="ru-RU" dirty="0"/>
          </a:p>
        </p:txBody>
      </p:sp>
      <p:pic>
        <p:nvPicPr>
          <p:cNvPr id="5" name="Picture 2" descr="https://encrypted-tbn1.gstatic.com/images?q=tbn:ANd9GcQlIzKtVtsudoN5TmBJWlWD8Sb2bn9LAaxvHO2jrPv6zJ2EvH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99" y="2972094"/>
            <a:ext cx="2031185" cy="166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9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966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Диаметр основания </a:t>
            </a:r>
            <a:r>
              <a:rPr lang="ru-RU" dirty="0" smtClean="0"/>
              <a:t>Царь -колокола</a:t>
            </a:r>
            <a:r>
              <a:rPr lang="ru-RU" dirty="0"/>
              <a:t>, </a:t>
            </a:r>
            <a:r>
              <a:rPr lang="ru-RU" dirty="0" smtClean="0"/>
              <a:t>находящегося </a:t>
            </a:r>
            <a:r>
              <a:rPr lang="ru-RU" dirty="0"/>
              <a:t>в </a:t>
            </a:r>
            <a:r>
              <a:rPr lang="ru-RU" dirty="0" smtClean="0"/>
              <a:t>Московском Кремле</a:t>
            </a:r>
            <a:r>
              <a:rPr lang="ru-RU" dirty="0"/>
              <a:t>, равен 6,6 м. </a:t>
            </a:r>
            <a:r>
              <a:rPr lang="ru-RU" dirty="0" smtClean="0"/>
              <a:t>Найдите </a:t>
            </a:r>
            <a:r>
              <a:rPr lang="ru-RU" dirty="0"/>
              <a:t>площадь </a:t>
            </a:r>
            <a:r>
              <a:rPr lang="ru-RU" dirty="0" smtClean="0"/>
              <a:t>основания </a:t>
            </a:r>
            <a:r>
              <a:rPr lang="ru-RU" dirty="0"/>
              <a:t>колокола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3572"/>
            <a:ext cx="6336704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1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Задача: Диаметр </a:t>
            </a:r>
            <a:r>
              <a:rPr lang="ru-RU" dirty="0"/>
              <a:t>ствола </a:t>
            </a:r>
            <a:r>
              <a:rPr lang="ru-RU" dirty="0" smtClean="0"/>
              <a:t>Мамонтова</a:t>
            </a:r>
            <a:r>
              <a:rPr lang="ru-RU" dirty="0"/>
              <a:t> </a:t>
            </a:r>
            <a:r>
              <a:rPr lang="ru-RU" dirty="0" smtClean="0"/>
              <a:t>- дерева (дерево-гигант</a:t>
            </a:r>
            <a:r>
              <a:rPr lang="ru-RU" dirty="0"/>
              <a:t>) </a:t>
            </a:r>
            <a:r>
              <a:rPr lang="ru-RU" dirty="0" smtClean="0"/>
              <a:t>                          10 метров</a:t>
            </a:r>
            <a:r>
              <a:rPr lang="ru-RU" dirty="0"/>
              <a:t>. Хватит ли вам </a:t>
            </a:r>
            <a:r>
              <a:rPr lang="ru-RU" dirty="0" smtClean="0"/>
              <a:t>5 </a:t>
            </a:r>
            <a:r>
              <a:rPr lang="ru-RU" dirty="0"/>
              <a:t>секунд, чтобы </a:t>
            </a:r>
            <a:r>
              <a:rPr lang="ru-RU" dirty="0" smtClean="0"/>
              <a:t>обежать </a:t>
            </a:r>
            <a:r>
              <a:rPr lang="ru-RU" dirty="0"/>
              <a:t>вокруг этого </a:t>
            </a:r>
            <a:r>
              <a:rPr lang="ru-RU" dirty="0" smtClean="0"/>
              <a:t>дерева</a:t>
            </a:r>
            <a:r>
              <a:rPr lang="ru-RU" dirty="0"/>
              <a:t>, если вы </a:t>
            </a:r>
            <a:r>
              <a:rPr lang="ru-RU" dirty="0" smtClean="0"/>
              <a:t>побежите </a:t>
            </a:r>
            <a:r>
              <a:rPr lang="ru-RU" dirty="0"/>
              <a:t>с той же </a:t>
            </a:r>
            <a:r>
              <a:rPr lang="ru-RU" dirty="0" smtClean="0"/>
              <a:t>скоростью</a:t>
            </a:r>
            <a:r>
              <a:rPr lang="ru-RU" dirty="0"/>
              <a:t>, как на </a:t>
            </a:r>
            <a:r>
              <a:rPr lang="ru-RU" dirty="0" smtClean="0"/>
              <a:t>стометровке </a:t>
            </a:r>
            <a:r>
              <a:rPr lang="ru-RU" dirty="0"/>
              <a:t>в школе?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5" y="1902430"/>
            <a:ext cx="6504723" cy="40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5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566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Какова была длина цепи, обвитой вокруг дуба один раз, если кот шел со скоростью 0,35 км/ч в течении 6 часов и прошел 70 кругов? Найдите диаметр этого дуба и площадь его сечения. Число </a:t>
            </a:r>
            <a:r>
              <a:rPr lang="ru-RU" dirty="0" smtClean="0"/>
              <a:t>π округлите до целых.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11" y="1700808"/>
            <a:ext cx="6376985" cy="47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776"/>
            <a:ext cx="705678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552728" cy="393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8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Задача</a:t>
            </a:r>
          </a:p>
          <a:p>
            <a:r>
              <a:rPr lang="ru-RU" b="1" dirty="0" smtClean="0"/>
              <a:t> </a:t>
            </a:r>
            <a:endParaRPr lang="ru-RU" dirty="0"/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1) Из данных уравнений выбрать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уравнение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окружности: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ах +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+ с = 0, 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ху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= -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,  х² + у² =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²,  х³ - у = 0,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(х – х ̥ )² + (у - у̥ )² =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) Найти длину окружности, проходящей через точку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М(5;6)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и с центром в точке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(1;3)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) Найти площадь круга, ограниченного этой окружностью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7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я\Desktop\IMG_20210124_21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98" y="548680"/>
            <a:ext cx="39707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Центр окружности, описанной около треугольника АВС, лежит на стороне АВ. Стороны треугольника ВС = 16, АС = 12. Найти длину данной окружности и площадь треугольника АВС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7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19"/>
            <a:ext cx="9144000" cy="633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4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824869" cy="58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9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51" y="1723538"/>
            <a:ext cx="4664397" cy="34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55776" y="3752106"/>
            <a:ext cx="1657350" cy="1512888"/>
            <a:chOff x="1293" y="2795"/>
            <a:chExt cx="1044" cy="953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1293" y="2795"/>
              <a:ext cx="1044" cy="953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>
              <a:outerShdw sy="50000" kx="-2453608" algn="b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823" y="2840"/>
              <a:ext cx="422" cy="429"/>
              <a:chOff x="2382" y="2911"/>
              <a:chExt cx="422" cy="429"/>
            </a:xfrm>
          </p:grpSpPr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 flipV="1">
                <a:off x="2392" y="3084"/>
                <a:ext cx="412" cy="256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2382" y="291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400" b="1">
                    <a:solidFill>
                      <a:srgbClr val="A50021"/>
                    </a:solidFill>
                  </a:rPr>
                  <a:t>r</a:t>
                </a:r>
                <a:endParaRPr lang="ru-RU" altLang="ru-RU" sz="2400" b="1">
                  <a:solidFill>
                    <a:srgbClr val="A50021"/>
                  </a:solidFill>
                </a:endParaRPr>
              </a:p>
            </p:txBody>
          </p:sp>
        </p:grpSp>
      </p:grp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187624" y="4103366"/>
            <a:ext cx="1728192" cy="1656754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 rot="5400000">
            <a:off x="1440460" y="2908542"/>
            <a:ext cx="1438544" cy="1512168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A5002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3671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A50021"/>
                </a:solidFill>
                <a:latin typeface="Times New Roman" pitchFamily="18" charset="0"/>
              </a:rPr>
              <a:t>Длина окружности и </a:t>
            </a:r>
            <a:r>
              <a:rPr lang="ru-RU" altLang="ru-RU" sz="3600" b="1" dirty="0" smtClean="0">
                <a:solidFill>
                  <a:srgbClr val="A50021"/>
                </a:solidFill>
                <a:latin typeface="Times New Roman" pitchFamily="18" charset="0"/>
              </a:rPr>
              <a:t>                          площадь </a:t>
            </a:r>
            <a:r>
              <a:rPr lang="ru-RU" altLang="ru-RU" sz="3600" b="1" dirty="0">
                <a:solidFill>
                  <a:srgbClr val="A50021"/>
                </a:solidFill>
                <a:latin typeface="Times New Roman" pitchFamily="18" charset="0"/>
              </a:rPr>
              <a:t>круга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418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3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lvl="0">
              <a:lnSpc>
                <a:spcPct val="20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Повторить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теоретический материал по теме «Длина окружности и площадь круга»</a:t>
            </a:r>
          </a:p>
          <a:p>
            <a:pPr lvl="0">
              <a:lnSpc>
                <a:spcPct val="20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Закрепить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знание формул для вычисления длины окружности и площади круга.</a:t>
            </a:r>
          </a:p>
          <a:p>
            <a:pPr lvl="0">
              <a:lnSpc>
                <a:spcPct val="20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Применить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формулы для вычисления длины окружности и площади круга в решении практических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70551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5576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Установи соответствие:</a:t>
            </a:r>
            <a:endParaRPr lang="en-US" sz="2000" b="1" dirty="0" smtClean="0"/>
          </a:p>
          <a:p>
            <a:pPr algn="ctr"/>
            <a:endParaRPr lang="ru-RU" b="1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Часть окружности…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Окружность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это…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Часть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плоскости, ограниченная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окружностью…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Отрезок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соединяющий две точки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окружности…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Самая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длинная хорда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это…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6. Отрезок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соединяющий центр окружности с точкой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окружности…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7. Длина окружности…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8. Площадь круга…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9. Отношение длины окружности к диаметру окружности…</a:t>
            </a:r>
          </a:p>
          <a:p>
            <a:endParaRPr lang="ru-RU" dirty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диаметр;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2) круг;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3) дуга;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4) замкнутая линия;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5) С=2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6) радиус;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7) хорда;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8)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9)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S=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</a:t>
            </a:r>
          </a:p>
          <a:p>
            <a:endParaRPr lang="ru-RU" dirty="0"/>
          </a:p>
          <a:p>
            <a:r>
              <a:rPr lang="ru-RU" sz="2800" b="1" dirty="0" smtClean="0"/>
              <a:t>13,  24,  32,  47,  51,  66,  75,  89,  98</a:t>
            </a:r>
            <a:endParaRPr lang="ru-RU" sz="2800" b="1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39664" y="4352669"/>
            <a:ext cx="1944191" cy="19442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Виталия\Desktop\du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7175"/>
            <a:ext cx="2160240" cy="22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я\Desktop\п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5935"/>
            <a:ext cx="3024336" cy="34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италия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8981"/>
            <a:ext cx="3045519" cy="22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8840" y="4939484"/>
            <a:ext cx="252028" cy="289716"/>
          </a:xfrm>
          <a:prstGeom prst="rect">
            <a:avLst/>
          </a:prstGeom>
          <a:solidFill>
            <a:srgbClr val="F4F5BD"/>
          </a:solidFill>
          <a:ln>
            <a:solidFill>
              <a:srgbClr val="F4F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2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5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Какие величины можно вычислить по следующим формулам:</a:t>
            </a:r>
            <a:endParaRPr lang="ru-RU" dirty="0"/>
          </a:p>
        </p:txBody>
      </p:sp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9" y="2339107"/>
            <a:ext cx="1368425" cy="844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Object 17" descr="Про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3" y="2541572"/>
            <a:ext cx="1680822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ject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80" y="2210054"/>
            <a:ext cx="1296144" cy="1484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Объект 5" descr="Пробк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53554"/>
              </p:ext>
            </p:extLst>
          </p:nvPr>
        </p:nvGraphicFramePr>
        <p:xfrm>
          <a:off x="6387840" y="4837802"/>
          <a:ext cx="1552897" cy="98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Формула" r:id="rId6" imgW="279360" imgH="177480" progId="Equation.3">
                  <p:embed/>
                </p:oleObj>
              </mc:Choice>
              <mc:Fallback>
                <p:oleObj name="Формула" r:id="rId6" imgW="279360" imgH="177480" progId="Equation.3">
                  <p:embed/>
                  <p:pic>
                    <p:nvPicPr>
                      <p:cNvPr id="0" name="Object 10" descr="Пробк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840" y="4837802"/>
                        <a:ext cx="1552897" cy="98844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70341"/>
              </p:ext>
            </p:extLst>
          </p:nvPr>
        </p:nvGraphicFramePr>
        <p:xfrm>
          <a:off x="5292080" y="2456830"/>
          <a:ext cx="1177801" cy="14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Формула" r:id="rId8" imgW="317160" imgH="393480" progId="Equation.3">
                  <p:embed/>
                </p:oleObj>
              </mc:Choice>
              <mc:Fallback>
                <p:oleObj name="Формула" r:id="rId8" imgW="3171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456830"/>
                        <a:ext cx="1177801" cy="145365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ject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4" y="4837802"/>
            <a:ext cx="1440160" cy="1185648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Object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49811"/>
            <a:ext cx="1209675" cy="138271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51920" y="4581128"/>
            <a:ext cx="244797" cy="256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7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36712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Как изменится длина окружности, если её радиус увеличить в 3 раза</a:t>
            </a:r>
            <a:r>
              <a:rPr lang="ru-RU" dirty="0" smtClean="0"/>
              <a:t>?</a:t>
            </a:r>
          </a:p>
          <a:p>
            <a:pPr lvl="0"/>
            <a:r>
              <a:rPr lang="ru-RU" dirty="0"/>
              <a:t> </a:t>
            </a:r>
          </a:p>
          <a:p>
            <a:pPr lvl="0"/>
            <a:r>
              <a:rPr lang="ru-RU" dirty="0"/>
              <a:t>Как изменится длина окружности, если её диаметр уменьшить в 5 раз? 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Как изменится площадь круга, если его радиус увеличить в 2 раза</a:t>
            </a:r>
            <a:r>
              <a:rPr lang="ru-RU" dirty="0" smtClean="0"/>
              <a:t>?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Как изменится </a:t>
            </a:r>
            <a:r>
              <a:rPr lang="ru-RU" dirty="0" smtClean="0"/>
              <a:t>радиус </a:t>
            </a:r>
            <a:r>
              <a:rPr lang="ru-RU" dirty="0"/>
              <a:t>круга, если его площадь </a:t>
            </a:r>
            <a:r>
              <a:rPr lang="ru-RU" dirty="0" smtClean="0"/>
              <a:t>уменьшить </a:t>
            </a:r>
            <a:r>
              <a:rPr lang="ru-RU" dirty="0"/>
              <a:t>в 9 раз?</a:t>
            </a:r>
          </a:p>
        </p:txBody>
      </p:sp>
    </p:spTree>
    <p:extLst>
      <p:ext uri="{BB962C8B-B14F-4D97-AF65-F5344CB8AC3E}">
        <p14:creationId xmlns:p14="http://schemas.microsoft.com/office/powerpoint/2010/main" val="287183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err="1">
                <a:solidFill>
                  <a:schemeClr val="accent6">
                    <a:lumMod val="50000"/>
                  </a:schemeClr>
                </a:solidFill>
              </a:rPr>
              <a:t>Межпредметная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</a:rPr>
              <a:t> связь: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</a:t>
            </a:r>
            <a:r>
              <a:rPr lang="ru-RU" sz="1600" b="1" i="1" dirty="0" smtClean="0"/>
              <a:t>Физика</a:t>
            </a:r>
            <a:r>
              <a:rPr lang="ru-RU" sz="1600" b="1" i="1" dirty="0"/>
              <a:t>, астрономия- движение небесных тел по орбитам.  </a:t>
            </a:r>
            <a:endParaRPr lang="ru-RU" sz="1600" dirty="0"/>
          </a:p>
          <a:p>
            <a:r>
              <a:rPr lang="ru-RU" sz="1600" b="1" i="1" dirty="0"/>
              <a:t>География - меридианы. Экватор ( длина 40 тыс. км.)</a:t>
            </a:r>
            <a:endParaRPr lang="ru-RU" sz="1600" dirty="0"/>
          </a:p>
          <a:p>
            <a:r>
              <a:rPr lang="ru-RU" sz="1600" b="1" i="1" dirty="0"/>
              <a:t>Химия- ядро атома  </a:t>
            </a:r>
            <a:endParaRPr lang="ru-RU" sz="1600" dirty="0"/>
          </a:p>
          <a:p>
            <a:r>
              <a:rPr lang="ru-RU" sz="1600" b="1" i="1" dirty="0"/>
              <a:t>Биология- малый круг кровообращения и большой круг </a:t>
            </a:r>
            <a:r>
              <a:rPr lang="ru-RU" sz="1600" b="1" i="1" dirty="0" smtClean="0"/>
              <a:t>кровообращения</a:t>
            </a:r>
            <a:r>
              <a:rPr lang="ru-RU" sz="1600" b="1" i="1" dirty="0"/>
              <a:t>. </a:t>
            </a:r>
            <a:endParaRPr lang="ru-RU" sz="1600" dirty="0"/>
          </a:p>
          <a:p>
            <a:r>
              <a:rPr lang="ru-RU" sz="1600" b="1" i="1" dirty="0"/>
              <a:t>История, </a:t>
            </a:r>
            <a:r>
              <a:rPr lang="ru-RU" sz="1600" b="1" i="1" dirty="0" smtClean="0"/>
              <a:t>обществознание, </a:t>
            </a:r>
            <a:r>
              <a:rPr lang="ru-RU" sz="1600" b="1" i="1" dirty="0"/>
              <a:t>политика –«круглый стол» конференция. </a:t>
            </a:r>
            <a:endParaRPr lang="ru-RU" sz="1600" dirty="0"/>
          </a:p>
        </p:txBody>
      </p:sp>
      <p:pic>
        <p:nvPicPr>
          <p:cNvPr id="2050" name="Picture 2" descr="C:\Users\Виталия\Desktop\2018-12-07_15-13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9" y="2691758"/>
            <a:ext cx="289587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кружность и круг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34995"/>
            <a:ext cx="2592288" cy="1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химия, атом, кр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химия, атом, кру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химия, атом, кру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93" y="2590980"/>
            <a:ext cx="3084562" cy="178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437112"/>
            <a:ext cx="2686186" cy="208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22" y="4675821"/>
            <a:ext cx="2481087" cy="161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93108"/>
            <a:ext cx="3153088" cy="177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3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я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983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1179</TotalTime>
  <Words>494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Виталия</dc:creator>
  <cp:lastModifiedBy>Виталия</cp:lastModifiedBy>
  <cp:revision>54</cp:revision>
  <dcterms:created xsi:type="dcterms:W3CDTF">2021-01-09T09:20:33Z</dcterms:created>
  <dcterms:modified xsi:type="dcterms:W3CDTF">2021-02-01T16:41:40Z</dcterms:modified>
</cp:coreProperties>
</file>